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2.xml" ContentType="application/vnd.openxmlformats-officedocument.presentationml.notesSlide+xml"/>
  <Override PartName="/ppt/tags/tag9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0"/>
  </p:notesMasterIdLst>
  <p:sldIdLst>
    <p:sldId id="256" r:id="rId2"/>
    <p:sldId id="325" r:id="rId3"/>
    <p:sldId id="324" r:id="rId4"/>
    <p:sldId id="326" r:id="rId5"/>
    <p:sldId id="346" r:id="rId6"/>
    <p:sldId id="327" r:id="rId7"/>
    <p:sldId id="349" r:id="rId8"/>
    <p:sldId id="339" r:id="rId9"/>
    <p:sldId id="350" r:id="rId10"/>
    <p:sldId id="332" r:id="rId11"/>
    <p:sldId id="354" r:id="rId12"/>
    <p:sldId id="328" r:id="rId13"/>
    <p:sldId id="333" r:id="rId14"/>
    <p:sldId id="334" r:id="rId15"/>
    <p:sldId id="329" r:id="rId16"/>
    <p:sldId id="353" r:id="rId17"/>
    <p:sldId id="336" r:id="rId18"/>
    <p:sldId id="337" r:id="rId1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PS" initials="W" lastIdx="1" clrIdx="0"/>
  <p:cmAuthor id="2" name="作者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11D22"/>
    <a:srgbClr val="134D92"/>
    <a:srgbClr val="174C97"/>
    <a:srgbClr val="164A9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767" autoAdjust="0"/>
    <p:restoredTop sz="94678"/>
  </p:normalViewPr>
  <p:slideViewPr>
    <p:cSldViewPr snapToGrid="0">
      <p:cViewPr varScale="1">
        <p:scale>
          <a:sx n="136" d="100"/>
          <a:sy n="136" d="100"/>
        </p:scale>
        <p:origin x="232" y="9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0314E2-A75A-45EE-B762-7C579B62090E}" type="datetimeFigureOut">
              <a:rPr lang="zh-CN" altLang="en-US" smtClean="0"/>
              <a:t>2025/7/24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FAC9B3-17F0-4CF5-AE08-AF48CCEFC6B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FAC9B3-17F0-4CF5-AE08-AF48CCEFC6B5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6FE46-3282-4FE5-A19D-DA485E7CACE0}" type="datetime1">
              <a:rPr lang="zh-CN" altLang="en-US" smtClean="0"/>
              <a:t>2025/7/24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50DA9-7DAE-4470-B04C-75D51F509C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0C68F-8937-4B31-8034-26313EFFB16F}" type="datetime1">
              <a:rPr lang="zh-CN" altLang="en-US" smtClean="0"/>
              <a:t>2025/7/24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50DA9-7DAE-4470-B04C-75D51F509C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75ADD-6BE2-4253-87C5-A9AF464AD185}" type="datetime1">
              <a:rPr lang="zh-CN" altLang="en-US" smtClean="0"/>
              <a:t>2025/7/24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50DA9-7DAE-4470-B04C-75D51F509C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75C6D3-133E-4A51-8F1C-F484242B8F0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-1" y="0"/>
            <a:ext cx="3453493" cy="685800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153078" y="240847"/>
            <a:ext cx="3147333" cy="637630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  <a14:imgEffect>
                      <a14:sharpenSoften amoun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214" b="5214"/>
          <a:stretch>
            <a:fillRect/>
          </a:stretch>
        </p:blipFill>
        <p:spPr>
          <a:xfrm>
            <a:off x="790683" y="240846"/>
            <a:ext cx="1724179" cy="1653268"/>
          </a:xfrm>
          <a:prstGeom prst="rect">
            <a:avLst/>
          </a:prstGeom>
        </p:spPr>
      </p:pic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B3FCE4-2DA6-457D-BA37-68BCE5610346}" type="datetime1">
              <a:rPr lang="zh-CN" altLang="en-US" smtClean="0"/>
              <a:t>2025/7/24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50DA9-7DAE-4470-B04C-75D51F509C7B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12192000" cy="78509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98" b="5198"/>
          <a:stretch>
            <a:fillRect/>
          </a:stretch>
        </p:blipFill>
        <p:spPr>
          <a:xfrm>
            <a:off x="64656" y="1156"/>
            <a:ext cx="837717" cy="803563"/>
          </a:xfrm>
          <a:prstGeom prst="rect">
            <a:avLst/>
          </a:prstGeom>
        </p:spPr>
      </p:pic>
      <p:sp>
        <p:nvSpPr>
          <p:cNvPr id="5" name="矩形 4"/>
          <p:cNvSpPr/>
          <p:nvPr userDrawn="1"/>
        </p:nvSpPr>
        <p:spPr>
          <a:xfrm>
            <a:off x="11722813" y="6388700"/>
            <a:ext cx="469187" cy="469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DED40751-9FE2-4F1B-9189-005C4FB38AE8}" type="slidenum">
              <a:rPr lang="zh-CN" altLang="en-US" sz="14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‹#›</a:t>
            </a:fld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94FF1-20AD-4FFA-80BE-15B41F6C55D2}" type="datetime1">
              <a:rPr lang="zh-CN" altLang="en-US" smtClean="0"/>
              <a:t>2025/7/24</a:t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50DA9-7DAE-4470-B04C-75D51F509C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1A4C46-66D2-4D12-A5AE-966D77A87E98}" type="datetime1">
              <a:rPr lang="zh-CN" altLang="en-US" smtClean="0"/>
              <a:t>2025/7/24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50DA9-7DAE-4470-B04C-75D51F509C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C6F79-A950-47CB-BAB9-41DABECD36FC}" type="datetime1">
              <a:rPr lang="zh-CN" altLang="en-US" smtClean="0"/>
              <a:t>2025/7/24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50DA9-7DAE-4470-B04C-75D51F509C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08882-A0CB-4515-A813-CDD57D0E29B8}" type="datetime1">
              <a:rPr lang="zh-CN" altLang="en-US" smtClean="0"/>
              <a:t>2025/7/24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50DA9-7DAE-4470-B04C-75D51F509C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6DD77-F247-4988-AAC1-3116286C42C1}" type="datetime1">
              <a:rPr lang="zh-CN" altLang="en-US" smtClean="0"/>
              <a:t>2025/7/24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50DA9-7DAE-4470-B04C-75D51F509C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14038-09A8-4D68-ADB6-953C3996EFED}" type="datetime1">
              <a:rPr lang="zh-CN" altLang="en-US" smtClean="0"/>
              <a:t>2025/7/24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50DA9-7DAE-4470-B04C-75D51F509C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D4D80-E918-445E-B3F0-4942A2195E5B}" type="datetime1">
              <a:rPr lang="zh-CN" altLang="en-US" smtClean="0"/>
              <a:t>2025/7/24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50DA9-7DAE-4470-B04C-75D51F509C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C63D04-B03C-480C-AA70-A3BDA32E106D}" type="datetime1">
              <a:rPr lang="zh-CN" altLang="en-US" smtClean="0"/>
              <a:t>2025/7/24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D50DA9-7DAE-4470-B04C-75D51F509C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svg"/><Relationship Id="rId7" Type="http://schemas.openxmlformats.org/officeDocument/2006/relationships/image" Target="../media/image22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9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654786" y="856255"/>
            <a:ext cx="2882428" cy="1018677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0" y="1936377"/>
            <a:ext cx="12192000" cy="283156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248451" y="226679"/>
            <a:ext cx="11695099" cy="6404642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2274888" y="1948505"/>
            <a:ext cx="8239125" cy="29483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lnSpc>
                <a:spcPct val="150000"/>
              </a:lnSpc>
            </a:pPr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用PageRank算法</a:t>
            </a:r>
          </a:p>
          <a:p>
            <a:pPr algn="ctr" fontAlgn="auto">
              <a:lnSpc>
                <a:spcPct val="150000"/>
              </a:lnSpc>
            </a:pPr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解构中国菜系的“风味DNA”</a:t>
            </a:r>
          </a:p>
          <a:p>
            <a:pPr algn="ctr">
              <a:lnSpc>
                <a:spcPts val="5000"/>
              </a:lnSpc>
            </a:pPr>
            <a:endParaRPr lang="zh-CN" altLang="en-US" sz="4800" b="1" i="0" dirty="0"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48" name="组合 47"/>
          <p:cNvGrpSpPr/>
          <p:nvPr/>
        </p:nvGrpSpPr>
        <p:grpSpPr>
          <a:xfrm>
            <a:off x="3226294" y="4182783"/>
            <a:ext cx="5738337" cy="1773645"/>
            <a:chOff x="3029860" y="4194213"/>
            <a:chExt cx="5738337" cy="1773645"/>
          </a:xfrm>
        </p:grpSpPr>
        <p:sp>
          <p:nvSpPr>
            <p:cNvPr id="24" name="teacher-reading-a-book-sitting-behind-his-desk_42916"/>
            <p:cNvSpPr/>
            <p:nvPr/>
          </p:nvSpPr>
          <p:spPr>
            <a:xfrm>
              <a:off x="3029860" y="5010568"/>
              <a:ext cx="283357" cy="329485"/>
            </a:xfrm>
            <a:custGeom>
              <a:avLst/>
              <a:gdLst>
                <a:gd name="connsiteX0" fmla="*/ 193784 w 523934"/>
                <a:gd name="connsiteY0" fmla="*/ 190536 h 609225"/>
                <a:gd name="connsiteX1" fmla="*/ 193784 w 523934"/>
                <a:gd name="connsiteY1" fmla="*/ 227817 h 609225"/>
                <a:gd name="connsiteX2" fmla="*/ 205267 w 523934"/>
                <a:gd name="connsiteY2" fmla="*/ 227817 h 609225"/>
                <a:gd name="connsiteX3" fmla="*/ 205267 w 523934"/>
                <a:gd name="connsiteY3" fmla="*/ 273700 h 609225"/>
                <a:gd name="connsiteX4" fmla="*/ 193784 w 523934"/>
                <a:gd name="connsiteY4" fmla="*/ 273700 h 609225"/>
                <a:gd name="connsiteX5" fmla="*/ 193784 w 523934"/>
                <a:gd name="connsiteY5" fmla="*/ 283737 h 609225"/>
                <a:gd name="connsiteX6" fmla="*/ 256943 w 523934"/>
                <a:gd name="connsiteY6" fmla="*/ 295208 h 609225"/>
                <a:gd name="connsiteX7" fmla="*/ 320102 w 523934"/>
                <a:gd name="connsiteY7" fmla="*/ 283737 h 609225"/>
                <a:gd name="connsiteX8" fmla="*/ 320102 w 523934"/>
                <a:gd name="connsiteY8" fmla="*/ 273700 h 609225"/>
                <a:gd name="connsiteX9" fmla="*/ 308619 w 523934"/>
                <a:gd name="connsiteY9" fmla="*/ 273700 h 609225"/>
                <a:gd name="connsiteX10" fmla="*/ 308619 w 523934"/>
                <a:gd name="connsiteY10" fmla="*/ 227817 h 609225"/>
                <a:gd name="connsiteX11" fmla="*/ 320102 w 523934"/>
                <a:gd name="connsiteY11" fmla="*/ 227817 h 609225"/>
                <a:gd name="connsiteX12" fmla="*/ 320102 w 523934"/>
                <a:gd name="connsiteY12" fmla="*/ 190536 h 609225"/>
                <a:gd name="connsiteX13" fmla="*/ 256943 w 523934"/>
                <a:gd name="connsiteY13" fmla="*/ 202007 h 609225"/>
                <a:gd name="connsiteX14" fmla="*/ 175123 w 523934"/>
                <a:gd name="connsiteY14" fmla="*/ 167594 h 609225"/>
                <a:gd name="connsiteX15" fmla="*/ 256943 w 523934"/>
                <a:gd name="connsiteY15" fmla="*/ 181933 h 609225"/>
                <a:gd name="connsiteX16" fmla="*/ 340198 w 523934"/>
                <a:gd name="connsiteY16" fmla="*/ 167594 h 609225"/>
                <a:gd name="connsiteX17" fmla="*/ 340198 w 523934"/>
                <a:gd name="connsiteY17" fmla="*/ 184801 h 609225"/>
                <a:gd name="connsiteX18" fmla="*/ 384697 w 523934"/>
                <a:gd name="connsiteY18" fmla="*/ 190536 h 609225"/>
                <a:gd name="connsiteX19" fmla="*/ 394745 w 523934"/>
                <a:gd name="connsiteY19" fmla="*/ 227817 h 609225"/>
                <a:gd name="connsiteX20" fmla="*/ 409099 w 523934"/>
                <a:gd name="connsiteY20" fmla="*/ 273700 h 609225"/>
                <a:gd name="connsiteX21" fmla="*/ 348811 w 523934"/>
                <a:gd name="connsiteY21" fmla="*/ 273700 h 609225"/>
                <a:gd name="connsiteX22" fmla="*/ 350246 w 523934"/>
                <a:gd name="connsiteY22" fmla="*/ 308113 h 609225"/>
                <a:gd name="connsiteX23" fmla="*/ 523934 w 523934"/>
                <a:gd name="connsiteY23" fmla="*/ 308113 h 609225"/>
                <a:gd name="connsiteX24" fmla="*/ 523934 w 523934"/>
                <a:gd name="connsiteY24" fmla="*/ 376939 h 609225"/>
                <a:gd name="connsiteX25" fmla="*/ 482306 w 523934"/>
                <a:gd name="connsiteY25" fmla="*/ 376939 h 609225"/>
                <a:gd name="connsiteX26" fmla="*/ 482306 w 523934"/>
                <a:gd name="connsiteY26" fmla="*/ 609225 h 609225"/>
                <a:gd name="connsiteX27" fmla="*/ 41628 w 523934"/>
                <a:gd name="connsiteY27" fmla="*/ 609225 h 609225"/>
                <a:gd name="connsiteX28" fmla="*/ 41628 w 523934"/>
                <a:gd name="connsiteY28" fmla="*/ 376939 h 609225"/>
                <a:gd name="connsiteX29" fmla="*/ 0 w 523934"/>
                <a:gd name="connsiteY29" fmla="*/ 376939 h 609225"/>
                <a:gd name="connsiteX30" fmla="*/ 0 w 523934"/>
                <a:gd name="connsiteY30" fmla="*/ 308113 h 609225"/>
                <a:gd name="connsiteX31" fmla="*/ 170817 w 523934"/>
                <a:gd name="connsiteY31" fmla="*/ 308113 h 609225"/>
                <a:gd name="connsiteX32" fmla="*/ 170817 w 523934"/>
                <a:gd name="connsiteY32" fmla="*/ 273700 h 609225"/>
                <a:gd name="connsiteX33" fmla="*/ 99045 w 523934"/>
                <a:gd name="connsiteY33" fmla="*/ 273700 h 609225"/>
                <a:gd name="connsiteX34" fmla="*/ 104787 w 523934"/>
                <a:gd name="connsiteY34" fmla="*/ 262229 h 609225"/>
                <a:gd name="connsiteX35" fmla="*/ 103351 w 523934"/>
                <a:gd name="connsiteY35" fmla="*/ 262229 h 609225"/>
                <a:gd name="connsiteX36" fmla="*/ 139237 w 523934"/>
                <a:gd name="connsiteY36" fmla="*/ 190536 h 609225"/>
                <a:gd name="connsiteX37" fmla="*/ 175123 w 523934"/>
                <a:gd name="connsiteY37" fmla="*/ 186235 h 609225"/>
                <a:gd name="connsiteX38" fmla="*/ 261393 w 523934"/>
                <a:gd name="connsiteY38" fmla="*/ 0 h 609225"/>
                <a:gd name="connsiteX39" fmla="*/ 344616 w 523934"/>
                <a:gd name="connsiteY39" fmla="*/ 83108 h 609225"/>
                <a:gd name="connsiteX40" fmla="*/ 261393 w 523934"/>
                <a:gd name="connsiteY40" fmla="*/ 166216 h 609225"/>
                <a:gd name="connsiteX41" fmla="*/ 178170 w 523934"/>
                <a:gd name="connsiteY41" fmla="*/ 83108 h 609225"/>
                <a:gd name="connsiteX42" fmla="*/ 261393 w 523934"/>
                <a:gd name="connsiteY42" fmla="*/ 0 h 609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523934" h="609225">
                  <a:moveTo>
                    <a:pt x="193784" y="190536"/>
                  </a:moveTo>
                  <a:lnTo>
                    <a:pt x="193784" y="227817"/>
                  </a:lnTo>
                  <a:lnTo>
                    <a:pt x="205267" y="227817"/>
                  </a:lnTo>
                  <a:lnTo>
                    <a:pt x="205267" y="273700"/>
                  </a:lnTo>
                  <a:lnTo>
                    <a:pt x="193784" y="273700"/>
                  </a:lnTo>
                  <a:lnTo>
                    <a:pt x="193784" y="283737"/>
                  </a:lnTo>
                  <a:lnTo>
                    <a:pt x="256943" y="295208"/>
                  </a:lnTo>
                  <a:lnTo>
                    <a:pt x="320102" y="283737"/>
                  </a:lnTo>
                  <a:lnTo>
                    <a:pt x="320102" y="273700"/>
                  </a:lnTo>
                  <a:lnTo>
                    <a:pt x="308619" y="273700"/>
                  </a:lnTo>
                  <a:lnTo>
                    <a:pt x="308619" y="227817"/>
                  </a:lnTo>
                  <a:lnTo>
                    <a:pt x="320102" y="227817"/>
                  </a:lnTo>
                  <a:lnTo>
                    <a:pt x="320102" y="190536"/>
                  </a:lnTo>
                  <a:lnTo>
                    <a:pt x="256943" y="202007"/>
                  </a:lnTo>
                  <a:close/>
                  <a:moveTo>
                    <a:pt x="175123" y="167594"/>
                  </a:moveTo>
                  <a:lnTo>
                    <a:pt x="256943" y="181933"/>
                  </a:lnTo>
                  <a:lnTo>
                    <a:pt x="340198" y="167594"/>
                  </a:lnTo>
                  <a:lnTo>
                    <a:pt x="340198" y="184801"/>
                  </a:lnTo>
                  <a:lnTo>
                    <a:pt x="384697" y="190536"/>
                  </a:lnTo>
                  <a:lnTo>
                    <a:pt x="394745" y="227817"/>
                  </a:lnTo>
                  <a:lnTo>
                    <a:pt x="409099" y="273700"/>
                  </a:lnTo>
                  <a:lnTo>
                    <a:pt x="348811" y="273700"/>
                  </a:lnTo>
                  <a:lnTo>
                    <a:pt x="350246" y="308113"/>
                  </a:lnTo>
                  <a:lnTo>
                    <a:pt x="523934" y="308113"/>
                  </a:lnTo>
                  <a:lnTo>
                    <a:pt x="523934" y="376939"/>
                  </a:lnTo>
                  <a:lnTo>
                    <a:pt x="482306" y="376939"/>
                  </a:lnTo>
                  <a:lnTo>
                    <a:pt x="482306" y="609225"/>
                  </a:lnTo>
                  <a:lnTo>
                    <a:pt x="41628" y="609225"/>
                  </a:lnTo>
                  <a:lnTo>
                    <a:pt x="41628" y="376939"/>
                  </a:lnTo>
                  <a:lnTo>
                    <a:pt x="0" y="376939"/>
                  </a:lnTo>
                  <a:lnTo>
                    <a:pt x="0" y="308113"/>
                  </a:lnTo>
                  <a:lnTo>
                    <a:pt x="170817" y="308113"/>
                  </a:lnTo>
                  <a:lnTo>
                    <a:pt x="170817" y="273700"/>
                  </a:lnTo>
                  <a:lnTo>
                    <a:pt x="99045" y="273700"/>
                  </a:lnTo>
                  <a:lnTo>
                    <a:pt x="104787" y="262229"/>
                  </a:lnTo>
                  <a:lnTo>
                    <a:pt x="103351" y="262229"/>
                  </a:lnTo>
                  <a:lnTo>
                    <a:pt x="139237" y="190536"/>
                  </a:lnTo>
                  <a:lnTo>
                    <a:pt x="175123" y="186235"/>
                  </a:lnTo>
                  <a:close/>
                  <a:moveTo>
                    <a:pt x="261393" y="0"/>
                  </a:moveTo>
                  <a:cubicBezTo>
                    <a:pt x="307356" y="0"/>
                    <a:pt x="344616" y="37209"/>
                    <a:pt x="344616" y="83108"/>
                  </a:cubicBezTo>
                  <a:cubicBezTo>
                    <a:pt x="344616" y="129007"/>
                    <a:pt x="307356" y="166216"/>
                    <a:pt x="261393" y="166216"/>
                  </a:cubicBezTo>
                  <a:cubicBezTo>
                    <a:pt x="215430" y="166216"/>
                    <a:pt x="178170" y="129007"/>
                    <a:pt x="178170" y="83108"/>
                  </a:cubicBezTo>
                  <a:cubicBezTo>
                    <a:pt x="178170" y="37209"/>
                    <a:pt x="215430" y="0"/>
                    <a:pt x="261393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>
                    <a:alpha val="80000"/>
                  </a:schemeClr>
                </a:solidFill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3312912" y="5011022"/>
              <a:ext cx="5455285" cy="6451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b="1" dirty="0">
                  <a:solidFill>
                    <a:schemeClr val="tx1">
                      <a:alpha val="80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小组成员：赵洋、蔡宇凡、张家赫、</a:t>
              </a:r>
              <a:r>
                <a:rPr lang="zh-CN" altLang="en-US" b="1" dirty="0">
                  <a:solidFill>
                    <a:schemeClr val="tx1">
                      <a:alpha val="80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sym typeface="+mn-ea"/>
                </a:rPr>
                <a:t>李雨桐</a:t>
              </a:r>
              <a:r>
                <a:rPr lang="zh-CN" altLang="en-US" b="1" dirty="0">
                  <a:solidFill>
                    <a:schemeClr val="tx1">
                      <a:alpha val="80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、田梓渲</a:t>
              </a:r>
            </a:p>
            <a:p>
              <a:pPr algn="ctr"/>
              <a:endParaRPr lang="zh-CN" altLang="en-US" b="1" dirty="0">
                <a:solidFill>
                  <a:schemeClr val="tx1">
                    <a:alpha val="8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3389837" y="4194213"/>
              <a:ext cx="5020945" cy="398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bg1">
                      <a:alpha val="80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人工智能：原理、算法与应用课程作业报告</a:t>
              </a:r>
            </a:p>
          </p:txBody>
        </p:sp>
        <p:sp>
          <p:nvSpPr>
            <p:cNvPr id="45" name="文本框 44"/>
            <p:cNvSpPr txBox="1"/>
            <p:nvPr/>
          </p:nvSpPr>
          <p:spPr>
            <a:xfrm>
              <a:off x="4759400" y="5599558"/>
              <a:ext cx="2562860" cy="368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2000">
                  <a:latin typeface="微软雅黑 Light" panose="020B0502040204020203" pitchFamily="34" charset="-122"/>
                  <a:ea typeface="微软雅黑 Light" panose="020B0502040204020203" pitchFamily="34" charset="-122"/>
                </a:defRPr>
              </a:lvl1pPr>
            </a:lstStyle>
            <a:p>
              <a:pPr algn="ctr"/>
              <a:r>
                <a:rPr lang="zh-CN" altLang="en-US" sz="1800" b="1" dirty="0">
                  <a:solidFill>
                    <a:schemeClr val="tx1">
                      <a:alpha val="80000"/>
                    </a:schemeClr>
                  </a:solidFill>
                </a:rPr>
                <a:t>日  期：</a:t>
              </a:r>
              <a:r>
                <a:rPr lang="en-US" altLang="zh-CN" sz="1800" b="1" dirty="0">
                  <a:solidFill>
                    <a:schemeClr val="tx1">
                      <a:alpha val="80000"/>
                    </a:schemeClr>
                  </a:solidFill>
                </a:rPr>
                <a:t>2025</a:t>
              </a:r>
              <a:r>
                <a:rPr lang="zh-CN" altLang="en-US" sz="1800" b="1" dirty="0">
                  <a:solidFill>
                    <a:schemeClr val="tx1">
                      <a:alpha val="80000"/>
                    </a:schemeClr>
                  </a:solidFill>
                </a:rPr>
                <a:t>年</a:t>
              </a:r>
              <a:r>
                <a:rPr lang="en-US" altLang="zh-CN" sz="1800" b="1" dirty="0">
                  <a:solidFill>
                    <a:schemeClr val="tx1">
                      <a:alpha val="80000"/>
                    </a:schemeClr>
                  </a:solidFill>
                </a:rPr>
                <a:t>7</a:t>
              </a:r>
              <a:r>
                <a:rPr lang="zh-CN" altLang="en-US" sz="1800" b="1" dirty="0">
                  <a:solidFill>
                    <a:schemeClr val="tx1">
                      <a:alpha val="80000"/>
                    </a:schemeClr>
                  </a:solidFill>
                </a:rPr>
                <a:t>月</a:t>
              </a:r>
              <a:r>
                <a:rPr lang="en-US" altLang="zh-CN" sz="1800" b="1" dirty="0">
                  <a:solidFill>
                    <a:schemeClr val="tx1">
                      <a:alpha val="80000"/>
                    </a:schemeClr>
                  </a:solidFill>
                </a:rPr>
                <a:t>19</a:t>
              </a:r>
              <a:r>
                <a:rPr lang="zh-CN" altLang="en-US" sz="1800" b="1" dirty="0">
                  <a:solidFill>
                    <a:schemeClr val="tx1">
                      <a:alpha val="80000"/>
                    </a:schemeClr>
                  </a:solidFill>
                </a:rPr>
                <a:t>日</a:t>
              </a:r>
            </a:p>
          </p:txBody>
        </p:sp>
        <p:sp>
          <p:nvSpPr>
            <p:cNvPr id="47" name="iconfont-11122-3633784"/>
            <p:cNvSpPr/>
            <p:nvPr/>
          </p:nvSpPr>
          <p:spPr>
            <a:xfrm>
              <a:off x="4458652" y="5655760"/>
              <a:ext cx="254701" cy="254655"/>
            </a:xfrm>
            <a:custGeom>
              <a:avLst/>
              <a:gdLst>
                <a:gd name="T0" fmla="*/ 5601 w 11203"/>
                <a:gd name="T1" fmla="*/ 0 h 11202"/>
                <a:gd name="T2" fmla="*/ 0 w 11203"/>
                <a:gd name="T3" fmla="*/ 5601 h 11202"/>
                <a:gd name="T4" fmla="*/ 5603 w 11203"/>
                <a:gd name="T5" fmla="*/ 11202 h 11202"/>
                <a:gd name="T6" fmla="*/ 11203 w 11203"/>
                <a:gd name="T7" fmla="*/ 5601 h 11202"/>
                <a:gd name="T8" fmla="*/ 5601 w 11203"/>
                <a:gd name="T9" fmla="*/ 0 h 11202"/>
                <a:gd name="T10" fmla="*/ 8403 w 11203"/>
                <a:gd name="T11" fmla="*/ 6218 h 11202"/>
                <a:gd name="T12" fmla="*/ 5429 w 11203"/>
                <a:gd name="T13" fmla="*/ 6218 h 11202"/>
                <a:gd name="T14" fmla="*/ 5250 w 11203"/>
                <a:gd name="T15" fmla="*/ 6182 h 11202"/>
                <a:gd name="T16" fmla="*/ 4970 w 11203"/>
                <a:gd name="T17" fmla="*/ 5760 h 11202"/>
                <a:gd name="T18" fmla="*/ 4970 w 11203"/>
                <a:gd name="T19" fmla="*/ 2786 h 11202"/>
                <a:gd name="T20" fmla="*/ 5429 w 11203"/>
                <a:gd name="T21" fmla="*/ 2327 h 11202"/>
                <a:gd name="T22" fmla="*/ 5889 w 11203"/>
                <a:gd name="T23" fmla="*/ 2786 h 11202"/>
                <a:gd name="T24" fmla="*/ 5889 w 11203"/>
                <a:gd name="T25" fmla="*/ 5301 h 11202"/>
                <a:gd name="T26" fmla="*/ 8404 w 11203"/>
                <a:gd name="T27" fmla="*/ 5301 h 11202"/>
                <a:gd name="T28" fmla="*/ 8863 w 11203"/>
                <a:gd name="T29" fmla="*/ 5760 h 11202"/>
                <a:gd name="T30" fmla="*/ 8403 w 11203"/>
                <a:gd name="T31" fmla="*/ 6218 h 11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1203" h="11202">
                  <a:moveTo>
                    <a:pt x="5601" y="0"/>
                  </a:moveTo>
                  <a:cubicBezTo>
                    <a:pt x="2507" y="0"/>
                    <a:pt x="0" y="2507"/>
                    <a:pt x="0" y="5601"/>
                  </a:cubicBezTo>
                  <a:cubicBezTo>
                    <a:pt x="0" y="8695"/>
                    <a:pt x="2509" y="11202"/>
                    <a:pt x="5603" y="11202"/>
                  </a:cubicBezTo>
                  <a:cubicBezTo>
                    <a:pt x="8695" y="11202"/>
                    <a:pt x="11203" y="8695"/>
                    <a:pt x="11203" y="5601"/>
                  </a:cubicBezTo>
                  <a:cubicBezTo>
                    <a:pt x="11203" y="2507"/>
                    <a:pt x="8695" y="0"/>
                    <a:pt x="5601" y="0"/>
                  </a:cubicBezTo>
                  <a:close/>
                  <a:moveTo>
                    <a:pt x="8403" y="6218"/>
                  </a:moveTo>
                  <a:lnTo>
                    <a:pt x="5429" y="6218"/>
                  </a:lnTo>
                  <a:cubicBezTo>
                    <a:pt x="5366" y="6218"/>
                    <a:pt x="5305" y="6206"/>
                    <a:pt x="5250" y="6182"/>
                  </a:cubicBezTo>
                  <a:cubicBezTo>
                    <a:pt x="5085" y="6112"/>
                    <a:pt x="4970" y="5950"/>
                    <a:pt x="4970" y="5760"/>
                  </a:cubicBezTo>
                  <a:lnTo>
                    <a:pt x="4970" y="2786"/>
                  </a:lnTo>
                  <a:cubicBezTo>
                    <a:pt x="4970" y="2532"/>
                    <a:pt x="5175" y="2327"/>
                    <a:pt x="5429" y="2327"/>
                  </a:cubicBezTo>
                  <a:cubicBezTo>
                    <a:pt x="5683" y="2327"/>
                    <a:pt x="5889" y="2532"/>
                    <a:pt x="5889" y="2786"/>
                  </a:cubicBezTo>
                  <a:lnTo>
                    <a:pt x="5889" y="5301"/>
                  </a:lnTo>
                  <a:lnTo>
                    <a:pt x="8404" y="5301"/>
                  </a:lnTo>
                  <a:cubicBezTo>
                    <a:pt x="8657" y="5301"/>
                    <a:pt x="8863" y="5506"/>
                    <a:pt x="8863" y="5760"/>
                  </a:cubicBezTo>
                  <a:cubicBezTo>
                    <a:pt x="8863" y="6013"/>
                    <a:pt x="8656" y="6218"/>
                    <a:pt x="8403" y="6218"/>
                  </a:cubicBezTo>
                  <a:close/>
                </a:path>
              </a:pathLst>
            </a:custGeom>
            <a:solidFill>
              <a:schemeClr val="tx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886691" y="184727"/>
            <a:ext cx="227266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2.3 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数据集构建</a:t>
            </a:r>
          </a:p>
        </p:txBody>
      </p:sp>
      <p:sp>
        <p:nvSpPr>
          <p:cNvPr id="8" name="矩形 7"/>
          <p:cNvSpPr/>
          <p:nvPr/>
        </p:nvSpPr>
        <p:spPr>
          <a:xfrm>
            <a:off x="4765960" y="0"/>
            <a:ext cx="1847273" cy="78509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背景介绍</a:t>
            </a:r>
          </a:p>
        </p:txBody>
      </p:sp>
      <p:sp>
        <p:nvSpPr>
          <p:cNvPr id="9" name="矩形 8"/>
          <p:cNvSpPr/>
          <p:nvPr/>
        </p:nvSpPr>
        <p:spPr>
          <a:xfrm>
            <a:off x="6613233" y="-1"/>
            <a:ext cx="1847273" cy="7850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思路方法</a:t>
            </a:r>
          </a:p>
        </p:txBody>
      </p:sp>
      <p:sp>
        <p:nvSpPr>
          <p:cNvPr id="10" name="矩形 9"/>
          <p:cNvSpPr/>
          <p:nvPr/>
        </p:nvSpPr>
        <p:spPr>
          <a:xfrm>
            <a:off x="8460506" y="0"/>
            <a:ext cx="1847273" cy="7850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项目分析</a:t>
            </a:r>
          </a:p>
        </p:txBody>
      </p:sp>
      <p:sp>
        <p:nvSpPr>
          <p:cNvPr id="11" name="矩形 10"/>
          <p:cNvSpPr/>
          <p:nvPr/>
        </p:nvSpPr>
        <p:spPr>
          <a:xfrm>
            <a:off x="10307779" y="0"/>
            <a:ext cx="1847273" cy="7850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结论展望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815" y="833755"/>
            <a:ext cx="5234305" cy="602488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6255" y="833120"/>
            <a:ext cx="5635625" cy="212471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6255" y="2957830"/>
            <a:ext cx="5636260" cy="389953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户外, 小, 大, 空气&#10;&#10;AI 生成的内容可能不正确。">
            <a:extLst>
              <a:ext uri="{FF2B5EF4-FFF2-40B4-BE49-F238E27FC236}">
                <a16:creationId xmlns:a16="http://schemas.microsoft.com/office/drawing/2014/main" id="{A48BF068-F8B6-6E1E-0FD0-A4117E7903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9143" y="862727"/>
            <a:ext cx="6752565" cy="5630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9215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270067" y="2816012"/>
            <a:ext cx="3019425" cy="1163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5000"/>
              </a:lnSpc>
            </a:pPr>
            <a:r>
              <a:rPr lang="en-US" altLang="zh-CN" sz="6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</a:p>
          <a:p>
            <a:pPr algn="ctr"/>
            <a:r>
              <a:rPr lang="en-US" altLang="zh-CN" sz="2800" spc="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PART THREE</a:t>
            </a:r>
            <a:endParaRPr lang="zh-CN" altLang="en-US" sz="2800" spc="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327525" y="1951355"/>
            <a:ext cx="4449445" cy="9220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5400" b="1" kern="1200" dirty="0">
                <a:solidFill>
                  <a:schemeClr val="tx1"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结果分析</a:t>
            </a:r>
            <a:endParaRPr lang="zh-CN" altLang="en-US" sz="5400" dirty="0"/>
          </a:p>
        </p:txBody>
      </p:sp>
      <p:sp>
        <p:nvSpPr>
          <p:cNvPr id="5" name="等腰三角形 4"/>
          <p:cNvSpPr/>
          <p:nvPr/>
        </p:nvSpPr>
        <p:spPr>
          <a:xfrm rot="5400000">
            <a:off x="5330696" y="3670932"/>
            <a:ext cx="191516" cy="165100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5660390" y="4045585"/>
            <a:ext cx="4102100" cy="902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糖的核心程度对比</a:t>
            </a:r>
          </a:p>
          <a:p>
            <a:pPr marL="0" marR="0" lvl="0" indent="0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1" name="等腰三角形 10"/>
          <p:cNvSpPr/>
          <p:nvPr/>
        </p:nvSpPr>
        <p:spPr>
          <a:xfrm rot="5400000">
            <a:off x="5330696" y="4199186"/>
            <a:ext cx="191516" cy="165100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3378200" y="2926080"/>
            <a:ext cx="556069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i="0" dirty="0">
                <a:solidFill>
                  <a:srgbClr val="1F232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Project Analysis</a:t>
            </a:r>
            <a:endParaRPr lang="zh-CN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660390" y="3506470"/>
            <a:ext cx="4102100" cy="902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原材料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PR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值分析</a:t>
            </a:r>
          </a:p>
          <a:p>
            <a:pPr marL="0" marR="0" lvl="0" indent="0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629285" y="162560"/>
            <a:ext cx="35121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3.1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原材料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值分析</a:t>
            </a:r>
          </a:p>
        </p:txBody>
      </p:sp>
      <p:sp>
        <p:nvSpPr>
          <p:cNvPr id="8" name="矩形 7"/>
          <p:cNvSpPr/>
          <p:nvPr/>
        </p:nvSpPr>
        <p:spPr>
          <a:xfrm>
            <a:off x="4765960" y="0"/>
            <a:ext cx="1847273" cy="78509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背景介绍</a:t>
            </a:r>
          </a:p>
        </p:txBody>
      </p:sp>
      <p:sp>
        <p:nvSpPr>
          <p:cNvPr id="9" name="矩形 8"/>
          <p:cNvSpPr/>
          <p:nvPr/>
        </p:nvSpPr>
        <p:spPr>
          <a:xfrm>
            <a:off x="6613233" y="-1"/>
            <a:ext cx="1847273" cy="78509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思路方法</a:t>
            </a:r>
          </a:p>
        </p:txBody>
      </p:sp>
      <p:sp>
        <p:nvSpPr>
          <p:cNvPr id="10" name="矩形 9"/>
          <p:cNvSpPr/>
          <p:nvPr/>
        </p:nvSpPr>
        <p:spPr>
          <a:xfrm>
            <a:off x="8460506" y="0"/>
            <a:ext cx="1847273" cy="7850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结果分析</a:t>
            </a:r>
          </a:p>
        </p:txBody>
      </p:sp>
      <p:sp>
        <p:nvSpPr>
          <p:cNvPr id="11" name="矩形 10"/>
          <p:cNvSpPr/>
          <p:nvPr/>
        </p:nvSpPr>
        <p:spPr>
          <a:xfrm>
            <a:off x="10307779" y="0"/>
            <a:ext cx="1847273" cy="7850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结论展望</a:t>
            </a:r>
          </a:p>
        </p:txBody>
      </p:sp>
      <p:sp>
        <p:nvSpPr>
          <p:cNvPr id="16" name="矩形 15"/>
          <p:cNvSpPr/>
          <p:nvPr/>
        </p:nvSpPr>
        <p:spPr>
          <a:xfrm>
            <a:off x="228600" y="880110"/>
            <a:ext cx="7536180" cy="5758180"/>
          </a:xfrm>
          <a:prstGeom prst="rect">
            <a:avLst/>
          </a:prstGeom>
          <a:ln w="19050" cap="flat" cmpd="sng" algn="ctr">
            <a:solidFill>
              <a:srgbClr val="C00000"/>
            </a:solidFill>
            <a:prstDash val="dash"/>
            <a:miter lim="800000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3" name="表格 2"/>
          <p:cNvGraphicFramePr/>
          <p:nvPr>
            <p:custDataLst>
              <p:tags r:id="rId1"/>
            </p:custDataLst>
          </p:nvPr>
        </p:nvGraphicFramePr>
        <p:xfrm>
          <a:off x="7897495" y="880110"/>
          <a:ext cx="4137660" cy="4433570"/>
        </p:xfrm>
        <a:graphic>
          <a:graphicData uri="http://schemas.openxmlformats.org/drawingml/2006/table">
            <a:tbl>
              <a:tblPr/>
              <a:tblGrid>
                <a:gridCol w="8693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66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172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172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1724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24205">
                <a:tc>
                  <a:txBody>
                    <a:bodyPr/>
                    <a:lstStyle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400" b="0" i="0">
                          <a:solidFill>
                            <a:srgbClr val="FFFFFF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rPr>
                        <a:t>菜系</a:t>
                      </a:r>
                    </a:p>
                  </a:txBody>
                  <a:tcPr marL="63817" marR="63817" marT="89217" marB="8921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73737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400" b="0" i="0">
                          <a:solidFill>
                            <a:srgbClr val="FFFFFF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rPr>
                        <a:t>Top1</a:t>
                      </a:r>
                    </a:p>
                  </a:txBody>
                  <a:tcPr marL="63817" marR="63817" marT="89217" marB="8921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73737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400" b="0" i="0">
                          <a:solidFill>
                            <a:srgbClr val="FFFFFF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Top2</a:t>
                      </a:r>
                    </a:p>
                  </a:txBody>
                  <a:tcPr marL="63817" marR="63817" marT="89217" marB="8921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73737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400" b="0" i="0">
                          <a:solidFill>
                            <a:srgbClr val="FFFFFF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rPr>
                        <a:t>Top3</a:t>
                      </a:r>
                    </a:p>
                  </a:txBody>
                  <a:tcPr marL="63817" marR="63817" marT="89217" marB="8921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73737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400" b="0" i="0">
                          <a:solidFill>
                            <a:srgbClr val="FFFFFF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rPr>
                        <a:t>综合</a:t>
                      </a:r>
                    </a:p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400" b="0" i="0">
                          <a:solidFill>
                            <a:srgbClr val="FFFFFF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rPr>
                        <a:t>风味</a:t>
                      </a:r>
                    </a:p>
                  </a:txBody>
                  <a:tcPr marL="63817" marR="63817" marT="89217" marB="8921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7373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8170">
                <a:tc>
                  <a:txBody>
                    <a:bodyPr/>
                    <a:lstStyle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400" b="0" i="0">
                          <a:solidFill>
                            <a:srgbClr val="2C3E50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rPr>
                        <a:t>鲁菜</a:t>
                      </a:r>
                    </a:p>
                  </a:txBody>
                  <a:tcPr marL="63817" marR="63817" marT="76517" marB="7651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DEE2E6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400" b="0" i="0">
                          <a:solidFill>
                            <a:srgbClr val="2C3E50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姜</a:t>
                      </a:r>
                    </a:p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400" b="0" i="0">
                          <a:solidFill>
                            <a:srgbClr val="2C3E50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0.130</a:t>
                      </a:r>
                      <a:endParaRPr lang="zh-CN" altLang="en-US" sz="1400" b="0" i="0">
                        <a:solidFill>
                          <a:srgbClr val="2C3E50"/>
                        </a:solidFill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3817" marR="63817" marT="76517" marB="7651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DEE2E6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400" b="0" i="0">
                          <a:solidFill>
                            <a:srgbClr val="2C3E50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酱油</a:t>
                      </a:r>
                      <a:r>
                        <a:rPr lang="en-US" altLang="zh-CN" sz="1400" b="0" i="0">
                          <a:solidFill>
                            <a:srgbClr val="2C3E50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0.110</a:t>
                      </a:r>
                    </a:p>
                  </a:txBody>
                  <a:tcPr marL="63817" marR="63817" marT="76517" marB="7651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DEE2E6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400" b="0" i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糖</a:t>
                      </a:r>
                    </a:p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400" b="0" i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0.070</a:t>
                      </a:r>
                    </a:p>
                  </a:txBody>
                  <a:tcPr marL="63817" marR="63817" marT="76517" marB="7651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DEE2E6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zh-CN" altLang="en-US" sz="1400">
                          <a:solidFill>
                            <a:srgbClr val="2C3E50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  <a:sym typeface="+mn-ea"/>
                        </a:rPr>
                        <a:t>🟡 咸</a:t>
                      </a:r>
                      <a:endParaRPr lang="zh-CN" altLang="en-US" sz="1400" b="0" i="0">
                        <a:solidFill>
                          <a:srgbClr val="2C3E50"/>
                        </a:solidFill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3817" marR="63817" marT="76517" marB="7651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DEE2E6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8170">
                <a:tc>
                  <a:txBody>
                    <a:bodyPr/>
                    <a:lstStyle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400" b="0" i="0">
                          <a:solidFill>
                            <a:srgbClr val="2C3E50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rPr>
                        <a:t>粤菜</a:t>
                      </a:r>
                    </a:p>
                  </a:txBody>
                  <a:tcPr marL="63817" marR="63817" marT="76517" marB="76517" anchor="ctr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DEE2E6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DEE2E6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400" b="0" i="0">
                          <a:solidFill>
                            <a:srgbClr val="2C3E50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姜</a:t>
                      </a:r>
                    </a:p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400" b="0" i="0">
                          <a:solidFill>
                            <a:srgbClr val="2C3E50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0.090</a:t>
                      </a:r>
                    </a:p>
                  </a:txBody>
                  <a:tcPr marL="63817" marR="63817" marT="76517" marB="76517" anchor="ctr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DEE2E6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DEE2E6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400" b="0" i="0">
                          <a:solidFill>
                            <a:srgbClr val="2C3E50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醋</a:t>
                      </a:r>
                    </a:p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400" b="0" i="0">
                          <a:solidFill>
                            <a:srgbClr val="2C3E50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0.070</a:t>
                      </a:r>
                    </a:p>
                  </a:txBody>
                  <a:tcPr marL="63817" marR="63817" marT="76517" marB="76517" anchor="ctr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DEE2E6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DEE2E6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400" b="0" i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葱</a:t>
                      </a:r>
                    </a:p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400" b="0" i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0.065</a:t>
                      </a:r>
                    </a:p>
                  </a:txBody>
                  <a:tcPr marL="63817" marR="63817" marT="76517" marB="76517" anchor="ctr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DEE2E6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DEE2E6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400">
                          <a:solidFill>
                            <a:srgbClr val="2C3E50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  <a:sym typeface="+mn-ea"/>
                        </a:rPr>
                        <a:t>🟢 淡</a:t>
                      </a:r>
                      <a:endParaRPr lang="zh-CN" altLang="en-US" sz="1400" b="0" i="0">
                        <a:solidFill>
                          <a:srgbClr val="2C3E50"/>
                        </a:solidFill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3817" marR="63817" marT="76517" marB="76517" anchor="ctr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DEE2E6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DEE2E6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98170">
                <a:tc>
                  <a:txBody>
                    <a:bodyPr/>
                    <a:lstStyle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400" b="0" i="0">
                          <a:solidFill>
                            <a:srgbClr val="2C3E50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rPr>
                        <a:t>川菜</a:t>
                      </a:r>
                    </a:p>
                  </a:txBody>
                  <a:tcPr marL="63817" marR="63817" marT="76517" marB="76517" anchor="ctr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DEE2E6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DEE2E6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400" b="0" i="0">
                          <a:solidFill>
                            <a:srgbClr val="2C3E50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辣椒</a:t>
                      </a:r>
                    </a:p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400" b="0" i="0">
                          <a:solidFill>
                            <a:srgbClr val="2C3E50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0.130</a:t>
                      </a:r>
                    </a:p>
                  </a:txBody>
                  <a:tcPr marL="63817" marR="63817" marT="76517" marB="76517" anchor="ctr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DEE2E6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DEE2E6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400" b="0" i="0">
                          <a:solidFill>
                            <a:srgbClr val="2C3E50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花椒</a:t>
                      </a:r>
                    </a:p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400" b="0" i="0">
                          <a:solidFill>
                            <a:srgbClr val="2C3E50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0.130</a:t>
                      </a:r>
                    </a:p>
                  </a:txBody>
                  <a:tcPr marL="63817" marR="63817" marT="76517" marB="76517" anchor="ctr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DEE2E6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DEE2E6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400" b="0" i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豆瓣酱</a:t>
                      </a:r>
                    </a:p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400" b="0" i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0.090</a:t>
                      </a:r>
                    </a:p>
                  </a:txBody>
                  <a:tcPr marL="63817" marR="63817" marT="76517" marB="76517" anchor="ctr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DEE2E6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DEE2E6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400">
                          <a:solidFill>
                            <a:srgbClr val="2C3E50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  <a:sym typeface="+mn-ea"/>
                        </a:rPr>
                        <a:t>🔴 辣</a:t>
                      </a:r>
                      <a:endParaRPr lang="zh-CN" altLang="en-US" sz="1400" b="0" i="0">
                        <a:solidFill>
                          <a:srgbClr val="2C3E50"/>
                        </a:solidFill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3817" marR="63817" marT="76517" marB="76517" anchor="ctr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DEE2E6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DEE2E6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98170">
                <a:tc>
                  <a:txBody>
                    <a:bodyPr/>
                    <a:lstStyle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zh-CN" altLang="en-US" sz="1400" b="0" i="0">
                          <a:solidFill>
                            <a:srgbClr val="2C3E50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rPr>
                        <a:t>淮扬菜</a:t>
                      </a:r>
                    </a:p>
                  </a:txBody>
                  <a:tcPr marL="63817" marR="63817" marT="76517" marB="76517" anchor="ctr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DEE2E6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DEE2E6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zh-CN" altLang="en-US" sz="1400" b="0" i="0">
                          <a:solidFill>
                            <a:srgbClr val="2C3E50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火腿</a:t>
                      </a:r>
                    </a:p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en-US" altLang="zh-CN" sz="1400" b="0" i="0">
                          <a:solidFill>
                            <a:srgbClr val="2C3E50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0.089</a:t>
                      </a:r>
                    </a:p>
                  </a:txBody>
                  <a:tcPr marL="63817" marR="63817" marT="76517" marB="76517" anchor="ctr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DEE2E6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DEE2E6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zh-CN" altLang="en-US" sz="1400" b="0" i="0">
                          <a:solidFill>
                            <a:srgbClr val="2C3E50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高汤</a:t>
                      </a:r>
                    </a:p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en-US" altLang="zh-CN" sz="1400" b="0" i="0">
                          <a:solidFill>
                            <a:srgbClr val="2C3E50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0.081</a:t>
                      </a:r>
                    </a:p>
                  </a:txBody>
                  <a:tcPr marL="63817" marR="63817" marT="76517" marB="76517" anchor="ctr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DEE2E6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DEE2E6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zh-CN" altLang="en-US" sz="1400" b="0" i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虾仁</a:t>
                      </a:r>
                    </a:p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en-US" altLang="zh-CN" sz="1400" b="0" i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0.061</a:t>
                      </a:r>
                    </a:p>
                  </a:txBody>
                  <a:tcPr marL="63817" marR="63817" marT="76517" marB="76517" anchor="ctr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DEE2E6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DEE2E6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400">
                          <a:solidFill>
                            <a:srgbClr val="2C3E50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  <a:sym typeface="+mn-ea"/>
                        </a:rPr>
                        <a:t>🟢 淡</a:t>
                      </a:r>
                      <a:endParaRPr lang="zh-CN" altLang="en-US" sz="1400" b="0" i="0">
                        <a:solidFill>
                          <a:srgbClr val="2C3E50"/>
                        </a:solidFill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3817" marR="63817" marT="76517" marB="76517" anchor="ctr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DEE2E6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DEE2E6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98170">
                <a:tc>
                  <a:txBody>
                    <a:bodyPr/>
                    <a:lstStyle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400" b="0" i="0">
                          <a:solidFill>
                            <a:srgbClr val="2C3E50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rPr>
                        <a:t>本帮菜</a:t>
                      </a:r>
                    </a:p>
                  </a:txBody>
                  <a:tcPr marL="63817" marR="63817" marT="76517" marB="76517" anchor="ctr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DEE2E6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DEE2E6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400" b="0" i="0">
                          <a:solidFill>
                            <a:srgbClr val="2C3E50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酱油</a:t>
                      </a:r>
                    </a:p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400" b="0" i="0">
                          <a:solidFill>
                            <a:srgbClr val="2C3E50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0.089</a:t>
                      </a:r>
                    </a:p>
                  </a:txBody>
                  <a:tcPr marL="63817" marR="63817" marT="76517" marB="76517" anchor="ctr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DEE2E6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DEE2E6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400" b="0" i="0">
                          <a:solidFill>
                            <a:srgbClr val="2C3E50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糖</a:t>
                      </a:r>
                    </a:p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400" b="0" i="0">
                          <a:solidFill>
                            <a:srgbClr val="2C3E50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0.088</a:t>
                      </a:r>
                    </a:p>
                  </a:txBody>
                  <a:tcPr marL="63817" marR="63817" marT="76517" marB="76517" anchor="ctr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DEE2E6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DEE2E6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400" b="0" i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姜</a:t>
                      </a:r>
                    </a:p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400" b="0" i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0.079</a:t>
                      </a:r>
                    </a:p>
                  </a:txBody>
                  <a:tcPr marL="63817" marR="63817" marT="76517" marB="76517" anchor="ctr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DEE2E6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DEE2E6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400">
                          <a:solidFill>
                            <a:srgbClr val="2C3E50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  <a:sym typeface="+mn-ea"/>
                        </a:rPr>
                        <a:t>🟠 </a:t>
                      </a:r>
                      <a:r>
                        <a:rPr lang="zh-CN" altLang="en-US" sz="1400" b="0" i="0">
                          <a:solidFill>
                            <a:srgbClr val="2C3E50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甜</a:t>
                      </a:r>
                    </a:p>
                  </a:txBody>
                  <a:tcPr marL="63817" marR="63817" marT="76517" marB="76517" anchor="ctr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DEE2E6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DEE2E6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18515">
                <a:tc>
                  <a:txBody>
                    <a:bodyPr/>
                    <a:lstStyle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zh-CN" altLang="en-US" sz="1400" b="0" i="0">
                          <a:solidFill>
                            <a:srgbClr val="2C3E50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rPr>
                        <a:t>东北菜</a:t>
                      </a:r>
                    </a:p>
                  </a:txBody>
                  <a:tcPr marL="63817" marR="63817" marT="76517" marB="76517" anchor="ctr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DEE2E6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DEE2E6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zh-CN" altLang="en-US" sz="1400" b="0" i="0">
                          <a:solidFill>
                            <a:srgbClr val="2C3E50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酱油</a:t>
                      </a:r>
                    </a:p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en-US" altLang="zh-CN" sz="1400" b="0" i="0">
                          <a:solidFill>
                            <a:srgbClr val="2C3E50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0.086</a:t>
                      </a:r>
                    </a:p>
                  </a:txBody>
                  <a:tcPr marL="63817" marR="63817" marT="76517" marB="76517" anchor="ctr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DEE2E6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DEE2E6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zh-CN" altLang="en-US" sz="1400" b="0" i="0">
                          <a:solidFill>
                            <a:srgbClr val="2C3E50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猪肉</a:t>
                      </a:r>
                    </a:p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en-US" altLang="zh-CN" sz="1400" b="0" i="0">
                          <a:solidFill>
                            <a:srgbClr val="2C3E50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0.079</a:t>
                      </a:r>
                    </a:p>
                  </a:txBody>
                  <a:tcPr marL="63817" marR="63817" marT="76517" marB="76517" anchor="ctr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DEE2E6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DEE2E6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zh-CN" altLang="en-US" sz="1400" b="0" i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八角</a:t>
                      </a:r>
                    </a:p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en-US" altLang="zh-CN" sz="1400" b="0" i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0.065</a:t>
                      </a:r>
                    </a:p>
                  </a:txBody>
                  <a:tcPr marL="63817" marR="63817" marT="76517" marB="76517" anchor="ctr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DEE2E6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DEE2E6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zh-CN" altLang="en-US" sz="1400">
                        <a:solidFill>
                          <a:srgbClr val="2C3E50"/>
                        </a:solidFill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  <a:sym typeface="+mn-ea"/>
                      </a:endParaRPr>
                    </a:p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zh-CN" altLang="en-US" sz="1400">
                          <a:solidFill>
                            <a:srgbClr val="2C3E50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  <a:sym typeface="+mn-ea"/>
                        </a:rPr>
                        <a:t>🟡 咸</a:t>
                      </a:r>
                      <a:endParaRPr lang="zh-CN" altLang="en-US" sz="1400" b="0" i="0">
                        <a:solidFill>
                          <a:srgbClr val="2C3E50"/>
                        </a:solidFill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zh-CN" altLang="en-US" sz="1400" b="0" i="0">
                        <a:solidFill>
                          <a:srgbClr val="2C3E50"/>
                        </a:solidFill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3817" marR="63817" marT="76517" marB="76517" anchor="ctr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DEE2E6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DEE2E6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" name="矩形 3"/>
          <p:cNvSpPr/>
          <p:nvPr/>
        </p:nvSpPr>
        <p:spPr>
          <a:xfrm>
            <a:off x="7897495" y="5449570"/>
            <a:ext cx="4258310" cy="1179195"/>
          </a:xfrm>
          <a:prstGeom prst="rect">
            <a:avLst/>
          </a:prstGeom>
          <a:ln w="19050" cap="flat" cmpd="sng" algn="ctr">
            <a:solidFill>
              <a:srgbClr val="C00000"/>
            </a:solidFill>
            <a:prstDash val="dash"/>
            <a:miter lim="800000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897495" y="5516245"/>
            <a:ext cx="476313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Wingdings" panose="05000000000000000000" charset="0"/>
              <a:buChar char=""/>
            </a:pP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共通性：姜、酱油（跨菜系高PR）</a:t>
            </a:r>
          </a:p>
          <a:p>
            <a:pPr marL="342900" indent="-342900" algn="l">
              <a:buFont typeface="Wingdings" panose="05000000000000000000" charset="0"/>
              <a:buChar char=""/>
            </a:pP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特异性：豆瓣酱（川菜）</a:t>
            </a:r>
          </a:p>
          <a:p>
            <a:pPr algn="l"/>
            <a:r>
              <a:rPr lang="en-US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酸菜（东北菜）</a:t>
            </a:r>
          </a:p>
        </p:txBody>
      </p:sp>
      <p:pic>
        <p:nvPicPr>
          <p:cNvPr id="12" name="图片 11" descr="图表, 条形图&#10;&#10;AI 生成的内容可能不正确。">
            <a:extLst>
              <a:ext uri="{FF2B5EF4-FFF2-40B4-BE49-F238E27FC236}">
                <a16:creationId xmlns:a16="http://schemas.microsoft.com/office/drawing/2014/main" id="{070D8AE8-BA08-E510-099C-8CE666F2F9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485" y="993934"/>
            <a:ext cx="7412409" cy="5530531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951461" y="131387"/>
            <a:ext cx="267906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3.2 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糖的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PR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值分析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765960" y="0"/>
            <a:ext cx="1847273" cy="78509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背景介绍</a:t>
            </a:r>
          </a:p>
        </p:txBody>
      </p:sp>
      <p:sp>
        <p:nvSpPr>
          <p:cNvPr id="9" name="矩形 8"/>
          <p:cNvSpPr/>
          <p:nvPr/>
        </p:nvSpPr>
        <p:spPr>
          <a:xfrm>
            <a:off x="6613233" y="-1"/>
            <a:ext cx="1847273" cy="78509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思路方法</a:t>
            </a:r>
          </a:p>
        </p:txBody>
      </p:sp>
      <p:sp>
        <p:nvSpPr>
          <p:cNvPr id="10" name="矩形 9"/>
          <p:cNvSpPr/>
          <p:nvPr/>
        </p:nvSpPr>
        <p:spPr>
          <a:xfrm>
            <a:off x="8460506" y="0"/>
            <a:ext cx="1847273" cy="7850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项目分析</a:t>
            </a:r>
          </a:p>
        </p:txBody>
      </p:sp>
      <p:sp>
        <p:nvSpPr>
          <p:cNvPr id="11" name="矩形 10"/>
          <p:cNvSpPr/>
          <p:nvPr/>
        </p:nvSpPr>
        <p:spPr>
          <a:xfrm>
            <a:off x="10307779" y="0"/>
            <a:ext cx="1847273" cy="7850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结论展望</a:t>
            </a:r>
          </a:p>
        </p:txBody>
      </p:sp>
      <p:sp>
        <p:nvSpPr>
          <p:cNvPr id="4" name="矩形 3"/>
          <p:cNvSpPr/>
          <p:nvPr/>
        </p:nvSpPr>
        <p:spPr>
          <a:xfrm>
            <a:off x="85725" y="920115"/>
            <a:ext cx="5235575" cy="5822315"/>
          </a:xfrm>
          <a:prstGeom prst="rect">
            <a:avLst/>
          </a:prstGeom>
          <a:ln w="19050" cap="flat" cmpd="sng" algn="ctr">
            <a:solidFill>
              <a:srgbClr val="C00000"/>
            </a:solidFill>
            <a:prstDash val="dash"/>
            <a:miter lim="800000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02285" y="1002665"/>
            <a:ext cx="4571365" cy="38862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0" indent="0" algn="ctr">
              <a:spcBef>
                <a:spcPct val="0"/>
              </a:spcBef>
              <a:spcAft>
                <a:spcPts val="1000"/>
              </a:spcAft>
            </a:pPr>
            <a:r>
              <a:rPr lang="zh-CN" altLang="en-US" sz="1400" b="1" i="0">
                <a:solidFill>
                  <a:srgbClr val="2C3E50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糖在六大菜系中的核心程度对比</a:t>
            </a:r>
          </a:p>
        </p:txBody>
      </p:sp>
      <p:cxnSp>
        <p:nvCxnSpPr>
          <p:cNvPr id="12" name="直接连接符 11"/>
          <p:cNvCxnSpPr/>
          <p:nvPr/>
        </p:nvCxnSpPr>
        <p:spPr>
          <a:xfrm>
            <a:off x="150495" y="1292225"/>
            <a:ext cx="5149215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6" name="图片 5" descr="991752904341_.pic_h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1343660"/>
            <a:ext cx="4913630" cy="528193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5491480" y="1343660"/>
            <a:ext cx="6748145" cy="560133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indent="0">
              <a:buFont typeface="Arial" panose="020B0604020202020204" pitchFamily="34" charset="0"/>
              <a:buNone/>
            </a:pPr>
            <a:r>
              <a:rPr lang="en-US" altLang="zh-CN" sz="2000" b="1"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“糖”在六大菜系中的核心度（PR 值）排序为：</a:t>
            </a:r>
          </a:p>
          <a:p>
            <a:pPr indent="0">
              <a:buFont typeface="Arial" panose="020B0604020202020204" pitchFamily="34" charset="0"/>
              <a:buNone/>
            </a:pPr>
            <a:endParaRPr lang="en-US" altLang="zh-CN" sz="2000" b="1">
              <a:solidFill>
                <a:schemeClr val="accent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en-US" altLang="zh-CN" sz="2400" b="1"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本帮菜 &gt; 鲁菜 &gt; 东北菜 &gt; 粤菜 &gt; 川菜 &gt; 淮扬菜</a:t>
            </a:r>
            <a:r>
              <a:rPr lang="en-US" altLang="zh-CN" sz="2400">
                <a:solidFill>
                  <a:srgbClr val="49505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en-US" altLang="zh-CN" sz="2000">
                <a:solidFill>
                  <a:srgbClr val="49505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0" y="1343660"/>
            <a:ext cx="2333625" cy="2333625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0930" y="2635885"/>
            <a:ext cx="4914265" cy="2428875"/>
          </a:xfrm>
          <a:prstGeom prst="rect">
            <a:avLst/>
          </a:prstGeom>
        </p:spPr>
      </p:pic>
      <p:sp>
        <p:nvSpPr>
          <p:cNvPr id="21" name="矩形 20"/>
          <p:cNvSpPr/>
          <p:nvPr/>
        </p:nvSpPr>
        <p:spPr>
          <a:xfrm>
            <a:off x="6416675" y="5431790"/>
            <a:ext cx="3392805" cy="101473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zh-CN" altLang="en-US" sz="4400" b="1">
                <a:ln/>
                <a:solidFill>
                  <a:schemeClr val="accent4"/>
                </a:solidFill>
                <a:effectLst/>
              </a:rPr>
              <a:t>南甜北咸</a:t>
            </a:r>
            <a:r>
              <a:rPr lang="zh-CN" altLang="en-US" sz="6000" b="1">
                <a:ln/>
                <a:solidFill>
                  <a:schemeClr val="accent4"/>
                </a:solidFill>
                <a:effectLst/>
              </a:rPr>
              <a:t>？</a:t>
            </a:r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20000">
            <a:off x="9371965" y="5361940"/>
            <a:ext cx="1270000" cy="142875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388247" y="2816012"/>
            <a:ext cx="2783071" cy="1164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5000"/>
              </a:lnSpc>
            </a:pPr>
            <a:r>
              <a:rPr lang="en-US" altLang="zh-CN" sz="6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</a:p>
          <a:p>
            <a:pPr algn="ctr"/>
            <a:r>
              <a:rPr lang="en-US" altLang="zh-CN" sz="2800" spc="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PART FOUR</a:t>
            </a:r>
            <a:endParaRPr lang="zh-CN" altLang="en-US" sz="2800" spc="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999180" y="1891572"/>
            <a:ext cx="6096000" cy="9220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5400" b="1" dirty="0">
                <a:solidFill>
                  <a:schemeClr val="tx1"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研究结论</a:t>
            </a:r>
            <a:endParaRPr lang="zh-CN" altLang="en-US" sz="5400" dirty="0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5" name="等腰三角形 4"/>
          <p:cNvSpPr/>
          <p:nvPr/>
        </p:nvSpPr>
        <p:spPr>
          <a:xfrm rot="5400000">
            <a:off x="5330696" y="3571872"/>
            <a:ext cx="191516" cy="165100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715059" y="3403601"/>
            <a:ext cx="1446755" cy="497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项目结论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715059" y="3939129"/>
            <a:ext cx="1446755" cy="497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项目不足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715059" y="4474657"/>
            <a:ext cx="2736214" cy="497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未来展望</a:t>
            </a:r>
          </a:p>
        </p:txBody>
      </p:sp>
      <p:sp>
        <p:nvSpPr>
          <p:cNvPr id="11" name="等腰三角形 10"/>
          <p:cNvSpPr/>
          <p:nvPr/>
        </p:nvSpPr>
        <p:spPr>
          <a:xfrm rot="5400000">
            <a:off x="5330696" y="4116636"/>
            <a:ext cx="191516" cy="165100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等腰三角形 11"/>
          <p:cNvSpPr/>
          <p:nvPr/>
        </p:nvSpPr>
        <p:spPr>
          <a:xfrm rot="5400000">
            <a:off x="5330696" y="4642928"/>
            <a:ext cx="191516" cy="165100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076756" y="2871128"/>
            <a:ext cx="267081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Project Conclusions 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886691" y="184727"/>
            <a:ext cx="196723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4.1 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研究结论</a:t>
            </a:r>
          </a:p>
        </p:txBody>
      </p:sp>
      <p:sp>
        <p:nvSpPr>
          <p:cNvPr id="8" name="矩形 7"/>
          <p:cNvSpPr/>
          <p:nvPr/>
        </p:nvSpPr>
        <p:spPr>
          <a:xfrm>
            <a:off x="4765960" y="0"/>
            <a:ext cx="1847273" cy="7850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背景意义</a:t>
            </a:r>
          </a:p>
        </p:txBody>
      </p:sp>
      <p:sp>
        <p:nvSpPr>
          <p:cNvPr id="9" name="矩形 8"/>
          <p:cNvSpPr/>
          <p:nvPr/>
        </p:nvSpPr>
        <p:spPr>
          <a:xfrm>
            <a:off x="6613233" y="-1"/>
            <a:ext cx="1847273" cy="7850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思路方法</a:t>
            </a:r>
          </a:p>
        </p:txBody>
      </p:sp>
      <p:sp>
        <p:nvSpPr>
          <p:cNvPr id="10" name="矩形 9"/>
          <p:cNvSpPr/>
          <p:nvPr/>
        </p:nvSpPr>
        <p:spPr>
          <a:xfrm>
            <a:off x="8460506" y="0"/>
            <a:ext cx="1847273" cy="7850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过程分析</a:t>
            </a:r>
          </a:p>
        </p:txBody>
      </p:sp>
      <p:sp>
        <p:nvSpPr>
          <p:cNvPr id="11" name="矩形 10"/>
          <p:cNvSpPr/>
          <p:nvPr/>
        </p:nvSpPr>
        <p:spPr>
          <a:xfrm>
            <a:off x="10307779" y="0"/>
            <a:ext cx="1847273" cy="7850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结论展望</a:t>
            </a:r>
          </a:p>
        </p:txBody>
      </p:sp>
      <p:sp>
        <p:nvSpPr>
          <p:cNvPr id="2" name="矩形 1"/>
          <p:cNvSpPr/>
          <p:nvPr/>
        </p:nvSpPr>
        <p:spPr>
          <a:xfrm>
            <a:off x="1039495" y="1648460"/>
            <a:ext cx="10113010" cy="969010"/>
          </a:xfrm>
          <a:prstGeom prst="rect">
            <a:avLst/>
          </a:prstGeom>
          <a:ln>
            <a:noFill/>
          </a:ln>
          <a:effectLst>
            <a:outerShdw blurRad="127000" dist="38100" dir="402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1039495" y="2617470"/>
            <a:ext cx="4083050" cy="3352800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6717665" y="2587625"/>
            <a:ext cx="4427855" cy="3352800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2209873" y="1841580"/>
            <a:ext cx="181102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关键洞察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8177020" y="1840945"/>
            <a:ext cx="181102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主要结论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1039495" y="2824480"/>
            <a:ext cx="3912870" cy="26357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提取风味名片：川菜花椒、姜葱蒜、酱油等通用食材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发现共同基底：中餐烹饪体系共享“鲜香”基底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打破调味刻板印象：如“糖”在鲁菜中的重要性</a:t>
            </a:r>
            <a:endParaRPr lang="en-US" altLang="zh-CN" sz="1600" b="0" i="0" dirty="0">
              <a:solidFill>
                <a:srgbClr val="1F2328"/>
              </a:solidFill>
              <a:effectLst/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algn="just">
              <a:lnSpc>
                <a:spcPct val="150000"/>
              </a:lnSpc>
            </a:pPr>
            <a:endParaRPr lang="zh-CN" altLang="en-US" sz="1600" b="0" i="0" dirty="0">
              <a:solidFill>
                <a:srgbClr val="1F2328"/>
              </a:solidFill>
              <a:effectLst/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6822122" y="2780585"/>
            <a:ext cx="4218940" cy="3743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1F2328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模型有效性：模型输出结果与传统烹饪典籍记载一致性高，证明网络分析方法 可客观量化食材在菜系中的结构性重要性。</a:t>
            </a:r>
            <a:endParaRPr lang="en-US" altLang="zh-CN" sz="1600" dirty="0">
              <a:solidFill>
                <a:srgbClr val="1F2328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1F2328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数据驱动的新发现：模型识别出部分被文献低估的枢纽食材。  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1F2328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方法论价值：建立了一个可扩展的中华饮食文化量化分析框架，为饮食文化研究提供了可量化的分析工具。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CN" altLang="en-US" sz="1600" b="0" i="0" dirty="0">
              <a:solidFill>
                <a:srgbClr val="1F2328"/>
              </a:solidFill>
              <a:effectLst/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algn="just">
              <a:lnSpc>
                <a:spcPct val="150000"/>
              </a:lnSpc>
            </a:pPr>
            <a:endParaRPr lang="zh-CN" altLang="en-US" sz="1600" b="0" i="0" dirty="0">
              <a:solidFill>
                <a:srgbClr val="1F2328"/>
              </a:solidFill>
              <a:effectLst/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001ABE4-A1A4-806B-122B-06A89179CF97}"/>
              </a:ext>
            </a:extLst>
          </p:cNvPr>
          <p:cNvSpPr/>
          <p:nvPr/>
        </p:nvSpPr>
        <p:spPr>
          <a:xfrm>
            <a:off x="10357309" y="0"/>
            <a:ext cx="1847273" cy="7850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结论展望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217463A-22AE-F711-E0C7-D0D9398DBA5C}"/>
              </a:ext>
            </a:extLst>
          </p:cNvPr>
          <p:cNvSpPr/>
          <p:nvPr/>
        </p:nvSpPr>
        <p:spPr>
          <a:xfrm>
            <a:off x="4765960" y="925"/>
            <a:ext cx="1847273" cy="78509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背景介绍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886691" y="184727"/>
            <a:ext cx="349440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4.2 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项目不足与未来展望</a:t>
            </a:r>
          </a:p>
        </p:txBody>
      </p:sp>
      <p:sp>
        <p:nvSpPr>
          <p:cNvPr id="8" name="矩形 7"/>
          <p:cNvSpPr/>
          <p:nvPr/>
        </p:nvSpPr>
        <p:spPr>
          <a:xfrm>
            <a:off x="4765960" y="0"/>
            <a:ext cx="1847273" cy="78509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背景介绍</a:t>
            </a:r>
          </a:p>
        </p:txBody>
      </p:sp>
      <p:sp>
        <p:nvSpPr>
          <p:cNvPr id="9" name="矩形 8"/>
          <p:cNvSpPr/>
          <p:nvPr/>
        </p:nvSpPr>
        <p:spPr>
          <a:xfrm>
            <a:off x="6613233" y="-1"/>
            <a:ext cx="1847273" cy="78509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思路方法</a:t>
            </a:r>
          </a:p>
        </p:txBody>
      </p:sp>
      <p:sp>
        <p:nvSpPr>
          <p:cNvPr id="10" name="矩形 9"/>
          <p:cNvSpPr/>
          <p:nvPr/>
        </p:nvSpPr>
        <p:spPr>
          <a:xfrm>
            <a:off x="8460506" y="0"/>
            <a:ext cx="1847273" cy="78509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结果分析</a:t>
            </a:r>
          </a:p>
        </p:txBody>
      </p:sp>
      <p:sp>
        <p:nvSpPr>
          <p:cNvPr id="11" name="矩形 10"/>
          <p:cNvSpPr/>
          <p:nvPr/>
        </p:nvSpPr>
        <p:spPr>
          <a:xfrm>
            <a:off x="10357309" y="0"/>
            <a:ext cx="1847273" cy="7850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结论展望</a:t>
            </a:r>
          </a:p>
        </p:txBody>
      </p:sp>
      <p:sp>
        <p:nvSpPr>
          <p:cNvPr id="6" name="椭圆 5"/>
          <p:cNvSpPr/>
          <p:nvPr/>
        </p:nvSpPr>
        <p:spPr>
          <a:xfrm>
            <a:off x="4499661" y="1616711"/>
            <a:ext cx="3123270" cy="3123270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7343170" y="2900971"/>
            <a:ext cx="507126" cy="507126"/>
          </a:xfrm>
          <a:prstGeom prst="ellipse">
            <a:avLst/>
          </a:prstGeom>
          <a:ln>
            <a:noFill/>
          </a:ln>
          <a:effectLst>
            <a:outerShdw blurRad="1270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4245366" y="2941568"/>
            <a:ext cx="507126" cy="507126"/>
          </a:xfrm>
          <a:prstGeom prst="ellipse">
            <a:avLst/>
          </a:prstGeom>
          <a:ln>
            <a:noFill/>
          </a:ln>
          <a:effectLst>
            <a:outerShdw blurRad="1270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5823639" y="4491833"/>
            <a:ext cx="507126" cy="507126"/>
          </a:xfrm>
          <a:prstGeom prst="ellipse">
            <a:avLst/>
          </a:prstGeom>
          <a:ln>
            <a:noFill/>
          </a:ln>
          <a:effectLst>
            <a:outerShdw blurRad="1270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6" name="图形 15" descr="下降趋势条形图 纯色填充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53499" y="3048753"/>
            <a:ext cx="309906" cy="309906"/>
          </a:xfrm>
          <a:prstGeom prst="rect">
            <a:avLst/>
          </a:prstGeom>
        </p:spPr>
      </p:pic>
      <p:pic>
        <p:nvPicPr>
          <p:cNvPr id="18" name="图形 17" descr="下降趋势条形图 纯色填充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54582" y="3006291"/>
            <a:ext cx="299615" cy="299615"/>
          </a:xfrm>
          <a:prstGeom prst="rect">
            <a:avLst/>
          </a:prstGeom>
        </p:spPr>
      </p:pic>
      <p:pic>
        <p:nvPicPr>
          <p:cNvPr id="20" name="图形 19" descr="信封 纯色填充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949396" y="4607691"/>
            <a:ext cx="264579" cy="264579"/>
          </a:xfrm>
          <a:prstGeom prst="rect">
            <a:avLst/>
          </a:prstGeom>
        </p:spPr>
      </p:pic>
      <p:sp>
        <p:nvSpPr>
          <p:cNvPr id="21" name="矩形 20"/>
          <p:cNvSpPr/>
          <p:nvPr/>
        </p:nvSpPr>
        <p:spPr>
          <a:xfrm>
            <a:off x="7925704" y="2246360"/>
            <a:ext cx="3618596" cy="18347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8460740" y="1883410"/>
            <a:ext cx="27882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算法改编的讨论</a:t>
            </a:r>
          </a:p>
        </p:txBody>
      </p:sp>
      <p:sp>
        <p:nvSpPr>
          <p:cNvPr id="33" name="矩形 32"/>
          <p:cNvSpPr/>
          <p:nvPr/>
        </p:nvSpPr>
        <p:spPr>
          <a:xfrm>
            <a:off x="4190933" y="5018437"/>
            <a:ext cx="3618596" cy="17868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4790440" y="5075555"/>
            <a:ext cx="331343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原材料拆解的主观性</a:t>
            </a:r>
          </a:p>
        </p:txBody>
      </p:sp>
      <p:sp>
        <p:nvSpPr>
          <p:cNvPr id="35" name="文本框 34"/>
          <p:cNvSpPr txBox="1"/>
          <p:nvPr/>
        </p:nvSpPr>
        <p:spPr>
          <a:xfrm>
            <a:off x="3983355" y="5612765"/>
            <a:ext cx="7242175" cy="4995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Wingdings" panose="05000000000000000000" charset="0"/>
              <a:buChar char=""/>
            </a:pPr>
            <a:r>
              <a:rPr lang="zh-CN" altLang="en-US" sz="2000" b="0" i="0" dirty="0">
                <a:solidFill>
                  <a:srgbClr val="1F2328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食材拆解存在人为偏差</a:t>
            </a:r>
          </a:p>
        </p:txBody>
      </p:sp>
      <p:sp>
        <p:nvSpPr>
          <p:cNvPr id="36" name="矩形 35"/>
          <p:cNvSpPr/>
          <p:nvPr/>
        </p:nvSpPr>
        <p:spPr>
          <a:xfrm>
            <a:off x="551916" y="2256540"/>
            <a:ext cx="3618596" cy="18347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1089025" y="1883410"/>
            <a:ext cx="24110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数据样本有限</a:t>
            </a:r>
          </a:p>
        </p:txBody>
      </p:sp>
      <p:sp>
        <p:nvSpPr>
          <p:cNvPr id="38" name="文本框 37"/>
          <p:cNvSpPr txBox="1"/>
          <p:nvPr/>
        </p:nvSpPr>
        <p:spPr>
          <a:xfrm>
            <a:off x="320675" y="2473325"/>
            <a:ext cx="3948430" cy="2346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Wingdings" panose="05000000000000000000" charset="0"/>
              <a:buChar char=""/>
            </a:pPr>
            <a:r>
              <a:rPr lang="zh-CN" altLang="en-US" sz="2000" dirty="0">
                <a:solidFill>
                  <a:srgbClr val="1F2328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所使用的代表菜品是每个菜系中数量有限的典型菜。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charset="0"/>
              <a:buChar char=""/>
            </a:pPr>
            <a:r>
              <a:rPr lang="zh-CN" altLang="en-US" sz="2000" b="0" i="0" dirty="0">
                <a:solidFill>
                  <a:srgbClr val="1F2328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扩大菜品样本数量，覆盖更多家庭常见菜与地域变体。</a:t>
            </a:r>
          </a:p>
          <a:p>
            <a:pPr indent="0" algn="just">
              <a:lnSpc>
                <a:spcPct val="150000"/>
              </a:lnSpc>
              <a:buFont typeface="Wingdings" panose="05000000000000000000" charset="0"/>
              <a:buNone/>
            </a:pPr>
            <a:endParaRPr lang="zh-CN" altLang="en-US" sz="2000" b="0" i="0" dirty="0">
              <a:solidFill>
                <a:srgbClr val="1F2328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 descr="ibauekhcl9npf0txzo34vy75jqgmr6dw_PIC2018.png!w1024_new_small_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06035" y="1865630"/>
            <a:ext cx="1967865" cy="261302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CB80A67A-DA2C-7BB5-DD16-3157A2CC3989}"/>
              </a:ext>
            </a:extLst>
          </p:cNvPr>
          <p:cNvSpPr txBox="1"/>
          <p:nvPr/>
        </p:nvSpPr>
        <p:spPr>
          <a:xfrm>
            <a:off x="8250237" y="2506731"/>
            <a:ext cx="7242175" cy="4995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Wingdings" pitchFamily="2" charset="2"/>
              <a:buChar char="n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无向图中心度 ≠ 权威度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66439" y="226679"/>
            <a:ext cx="3405888" cy="1216389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248451" y="226679"/>
            <a:ext cx="11695099" cy="6404642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316515" y="2063472"/>
            <a:ext cx="3550920" cy="10147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60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Thanks</a:t>
            </a:r>
            <a:r>
              <a:rPr lang="zh-CN" sz="60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！</a:t>
            </a:r>
          </a:p>
        </p:txBody>
      </p:sp>
      <p:cxnSp>
        <p:nvCxnSpPr>
          <p:cNvPr id="3" name="直接连接符 2"/>
          <p:cNvCxnSpPr/>
          <p:nvPr/>
        </p:nvCxnSpPr>
        <p:spPr>
          <a:xfrm>
            <a:off x="1611712" y="3151064"/>
            <a:ext cx="8676933" cy="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</p:cxnSp>
      <p:grpSp>
        <p:nvGrpSpPr>
          <p:cNvPr id="15" name="组合 14"/>
          <p:cNvGrpSpPr/>
          <p:nvPr/>
        </p:nvGrpSpPr>
        <p:grpSpPr>
          <a:xfrm>
            <a:off x="3404647" y="4013051"/>
            <a:ext cx="5885038" cy="978426"/>
            <a:chOff x="4223660" y="5261847"/>
            <a:chExt cx="5885038" cy="978426"/>
          </a:xfrm>
        </p:grpSpPr>
        <p:sp>
          <p:nvSpPr>
            <p:cNvPr id="16" name="teacher-reading-a-book-sitting-behind-his-desk_42916"/>
            <p:cNvSpPr/>
            <p:nvPr/>
          </p:nvSpPr>
          <p:spPr>
            <a:xfrm>
              <a:off x="4223660" y="5274093"/>
              <a:ext cx="283357" cy="329485"/>
            </a:xfrm>
            <a:custGeom>
              <a:avLst/>
              <a:gdLst>
                <a:gd name="connsiteX0" fmla="*/ 193784 w 523934"/>
                <a:gd name="connsiteY0" fmla="*/ 190536 h 609225"/>
                <a:gd name="connsiteX1" fmla="*/ 193784 w 523934"/>
                <a:gd name="connsiteY1" fmla="*/ 227817 h 609225"/>
                <a:gd name="connsiteX2" fmla="*/ 205267 w 523934"/>
                <a:gd name="connsiteY2" fmla="*/ 227817 h 609225"/>
                <a:gd name="connsiteX3" fmla="*/ 205267 w 523934"/>
                <a:gd name="connsiteY3" fmla="*/ 273700 h 609225"/>
                <a:gd name="connsiteX4" fmla="*/ 193784 w 523934"/>
                <a:gd name="connsiteY4" fmla="*/ 273700 h 609225"/>
                <a:gd name="connsiteX5" fmla="*/ 193784 w 523934"/>
                <a:gd name="connsiteY5" fmla="*/ 283737 h 609225"/>
                <a:gd name="connsiteX6" fmla="*/ 256943 w 523934"/>
                <a:gd name="connsiteY6" fmla="*/ 295208 h 609225"/>
                <a:gd name="connsiteX7" fmla="*/ 320102 w 523934"/>
                <a:gd name="connsiteY7" fmla="*/ 283737 h 609225"/>
                <a:gd name="connsiteX8" fmla="*/ 320102 w 523934"/>
                <a:gd name="connsiteY8" fmla="*/ 273700 h 609225"/>
                <a:gd name="connsiteX9" fmla="*/ 308619 w 523934"/>
                <a:gd name="connsiteY9" fmla="*/ 273700 h 609225"/>
                <a:gd name="connsiteX10" fmla="*/ 308619 w 523934"/>
                <a:gd name="connsiteY10" fmla="*/ 227817 h 609225"/>
                <a:gd name="connsiteX11" fmla="*/ 320102 w 523934"/>
                <a:gd name="connsiteY11" fmla="*/ 227817 h 609225"/>
                <a:gd name="connsiteX12" fmla="*/ 320102 w 523934"/>
                <a:gd name="connsiteY12" fmla="*/ 190536 h 609225"/>
                <a:gd name="connsiteX13" fmla="*/ 256943 w 523934"/>
                <a:gd name="connsiteY13" fmla="*/ 202007 h 609225"/>
                <a:gd name="connsiteX14" fmla="*/ 175123 w 523934"/>
                <a:gd name="connsiteY14" fmla="*/ 167594 h 609225"/>
                <a:gd name="connsiteX15" fmla="*/ 256943 w 523934"/>
                <a:gd name="connsiteY15" fmla="*/ 181933 h 609225"/>
                <a:gd name="connsiteX16" fmla="*/ 340198 w 523934"/>
                <a:gd name="connsiteY16" fmla="*/ 167594 h 609225"/>
                <a:gd name="connsiteX17" fmla="*/ 340198 w 523934"/>
                <a:gd name="connsiteY17" fmla="*/ 184801 h 609225"/>
                <a:gd name="connsiteX18" fmla="*/ 384697 w 523934"/>
                <a:gd name="connsiteY18" fmla="*/ 190536 h 609225"/>
                <a:gd name="connsiteX19" fmla="*/ 394745 w 523934"/>
                <a:gd name="connsiteY19" fmla="*/ 227817 h 609225"/>
                <a:gd name="connsiteX20" fmla="*/ 409099 w 523934"/>
                <a:gd name="connsiteY20" fmla="*/ 273700 h 609225"/>
                <a:gd name="connsiteX21" fmla="*/ 348811 w 523934"/>
                <a:gd name="connsiteY21" fmla="*/ 273700 h 609225"/>
                <a:gd name="connsiteX22" fmla="*/ 350246 w 523934"/>
                <a:gd name="connsiteY22" fmla="*/ 308113 h 609225"/>
                <a:gd name="connsiteX23" fmla="*/ 523934 w 523934"/>
                <a:gd name="connsiteY23" fmla="*/ 308113 h 609225"/>
                <a:gd name="connsiteX24" fmla="*/ 523934 w 523934"/>
                <a:gd name="connsiteY24" fmla="*/ 376939 h 609225"/>
                <a:gd name="connsiteX25" fmla="*/ 482306 w 523934"/>
                <a:gd name="connsiteY25" fmla="*/ 376939 h 609225"/>
                <a:gd name="connsiteX26" fmla="*/ 482306 w 523934"/>
                <a:gd name="connsiteY26" fmla="*/ 609225 h 609225"/>
                <a:gd name="connsiteX27" fmla="*/ 41628 w 523934"/>
                <a:gd name="connsiteY27" fmla="*/ 609225 h 609225"/>
                <a:gd name="connsiteX28" fmla="*/ 41628 w 523934"/>
                <a:gd name="connsiteY28" fmla="*/ 376939 h 609225"/>
                <a:gd name="connsiteX29" fmla="*/ 0 w 523934"/>
                <a:gd name="connsiteY29" fmla="*/ 376939 h 609225"/>
                <a:gd name="connsiteX30" fmla="*/ 0 w 523934"/>
                <a:gd name="connsiteY30" fmla="*/ 308113 h 609225"/>
                <a:gd name="connsiteX31" fmla="*/ 170817 w 523934"/>
                <a:gd name="connsiteY31" fmla="*/ 308113 h 609225"/>
                <a:gd name="connsiteX32" fmla="*/ 170817 w 523934"/>
                <a:gd name="connsiteY32" fmla="*/ 273700 h 609225"/>
                <a:gd name="connsiteX33" fmla="*/ 99045 w 523934"/>
                <a:gd name="connsiteY33" fmla="*/ 273700 h 609225"/>
                <a:gd name="connsiteX34" fmla="*/ 104787 w 523934"/>
                <a:gd name="connsiteY34" fmla="*/ 262229 h 609225"/>
                <a:gd name="connsiteX35" fmla="*/ 103351 w 523934"/>
                <a:gd name="connsiteY35" fmla="*/ 262229 h 609225"/>
                <a:gd name="connsiteX36" fmla="*/ 139237 w 523934"/>
                <a:gd name="connsiteY36" fmla="*/ 190536 h 609225"/>
                <a:gd name="connsiteX37" fmla="*/ 175123 w 523934"/>
                <a:gd name="connsiteY37" fmla="*/ 186235 h 609225"/>
                <a:gd name="connsiteX38" fmla="*/ 261393 w 523934"/>
                <a:gd name="connsiteY38" fmla="*/ 0 h 609225"/>
                <a:gd name="connsiteX39" fmla="*/ 344616 w 523934"/>
                <a:gd name="connsiteY39" fmla="*/ 83108 h 609225"/>
                <a:gd name="connsiteX40" fmla="*/ 261393 w 523934"/>
                <a:gd name="connsiteY40" fmla="*/ 166216 h 609225"/>
                <a:gd name="connsiteX41" fmla="*/ 178170 w 523934"/>
                <a:gd name="connsiteY41" fmla="*/ 83108 h 609225"/>
                <a:gd name="connsiteX42" fmla="*/ 261393 w 523934"/>
                <a:gd name="connsiteY42" fmla="*/ 0 h 609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523934" h="609225">
                  <a:moveTo>
                    <a:pt x="193784" y="190536"/>
                  </a:moveTo>
                  <a:lnTo>
                    <a:pt x="193784" y="227817"/>
                  </a:lnTo>
                  <a:lnTo>
                    <a:pt x="205267" y="227817"/>
                  </a:lnTo>
                  <a:lnTo>
                    <a:pt x="205267" y="273700"/>
                  </a:lnTo>
                  <a:lnTo>
                    <a:pt x="193784" y="273700"/>
                  </a:lnTo>
                  <a:lnTo>
                    <a:pt x="193784" y="283737"/>
                  </a:lnTo>
                  <a:lnTo>
                    <a:pt x="256943" y="295208"/>
                  </a:lnTo>
                  <a:lnTo>
                    <a:pt x="320102" y="283737"/>
                  </a:lnTo>
                  <a:lnTo>
                    <a:pt x="320102" y="273700"/>
                  </a:lnTo>
                  <a:lnTo>
                    <a:pt x="308619" y="273700"/>
                  </a:lnTo>
                  <a:lnTo>
                    <a:pt x="308619" y="227817"/>
                  </a:lnTo>
                  <a:lnTo>
                    <a:pt x="320102" y="227817"/>
                  </a:lnTo>
                  <a:lnTo>
                    <a:pt x="320102" y="190536"/>
                  </a:lnTo>
                  <a:lnTo>
                    <a:pt x="256943" y="202007"/>
                  </a:lnTo>
                  <a:close/>
                  <a:moveTo>
                    <a:pt x="175123" y="167594"/>
                  </a:moveTo>
                  <a:lnTo>
                    <a:pt x="256943" y="181933"/>
                  </a:lnTo>
                  <a:lnTo>
                    <a:pt x="340198" y="167594"/>
                  </a:lnTo>
                  <a:lnTo>
                    <a:pt x="340198" y="184801"/>
                  </a:lnTo>
                  <a:lnTo>
                    <a:pt x="384697" y="190536"/>
                  </a:lnTo>
                  <a:lnTo>
                    <a:pt x="394745" y="227817"/>
                  </a:lnTo>
                  <a:lnTo>
                    <a:pt x="409099" y="273700"/>
                  </a:lnTo>
                  <a:lnTo>
                    <a:pt x="348811" y="273700"/>
                  </a:lnTo>
                  <a:lnTo>
                    <a:pt x="350246" y="308113"/>
                  </a:lnTo>
                  <a:lnTo>
                    <a:pt x="523934" y="308113"/>
                  </a:lnTo>
                  <a:lnTo>
                    <a:pt x="523934" y="376939"/>
                  </a:lnTo>
                  <a:lnTo>
                    <a:pt x="482306" y="376939"/>
                  </a:lnTo>
                  <a:lnTo>
                    <a:pt x="482306" y="609225"/>
                  </a:lnTo>
                  <a:lnTo>
                    <a:pt x="41628" y="609225"/>
                  </a:lnTo>
                  <a:lnTo>
                    <a:pt x="41628" y="376939"/>
                  </a:lnTo>
                  <a:lnTo>
                    <a:pt x="0" y="376939"/>
                  </a:lnTo>
                  <a:lnTo>
                    <a:pt x="0" y="308113"/>
                  </a:lnTo>
                  <a:lnTo>
                    <a:pt x="170817" y="308113"/>
                  </a:lnTo>
                  <a:lnTo>
                    <a:pt x="170817" y="273700"/>
                  </a:lnTo>
                  <a:lnTo>
                    <a:pt x="99045" y="273700"/>
                  </a:lnTo>
                  <a:lnTo>
                    <a:pt x="104787" y="262229"/>
                  </a:lnTo>
                  <a:lnTo>
                    <a:pt x="103351" y="262229"/>
                  </a:lnTo>
                  <a:lnTo>
                    <a:pt x="139237" y="190536"/>
                  </a:lnTo>
                  <a:lnTo>
                    <a:pt x="175123" y="186235"/>
                  </a:lnTo>
                  <a:close/>
                  <a:moveTo>
                    <a:pt x="261393" y="0"/>
                  </a:moveTo>
                  <a:cubicBezTo>
                    <a:pt x="307356" y="0"/>
                    <a:pt x="344616" y="37209"/>
                    <a:pt x="344616" y="83108"/>
                  </a:cubicBezTo>
                  <a:cubicBezTo>
                    <a:pt x="344616" y="129007"/>
                    <a:pt x="307356" y="166216"/>
                    <a:pt x="261393" y="166216"/>
                  </a:cubicBezTo>
                  <a:cubicBezTo>
                    <a:pt x="215430" y="166216"/>
                    <a:pt x="178170" y="129007"/>
                    <a:pt x="178170" y="83108"/>
                  </a:cubicBezTo>
                  <a:cubicBezTo>
                    <a:pt x="178170" y="37209"/>
                    <a:pt x="215430" y="0"/>
                    <a:pt x="261393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4653413" y="5261847"/>
              <a:ext cx="5455285" cy="9220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b="1" dirty="0">
                  <a:solidFill>
                    <a:schemeClr val="tx1">
                      <a:alpha val="8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小组成员：赵洋、蔡宇凡、李雨桐、张家赫、田梓渲</a:t>
              </a:r>
            </a:p>
            <a:p>
              <a:pPr algn="ctr"/>
              <a:endParaRPr lang="zh-CN" altLang="en-US" b="1" dirty="0">
                <a:solidFill>
                  <a:schemeClr val="tx1"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endParaRPr lang="zh-CN" altLang="en-US" b="1" dirty="0">
                <a:solidFill>
                  <a:schemeClr val="tx1"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6124335" y="5871973"/>
              <a:ext cx="1875155" cy="368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2000">
                  <a:latin typeface="微软雅黑 Light" panose="020B0502040204020203" pitchFamily="34" charset="-122"/>
                  <a:ea typeface="微软雅黑 Light" panose="020B0502040204020203" pitchFamily="34" charset="-122"/>
                </a:defRPr>
              </a:lvl1pPr>
            </a:lstStyle>
            <a:p>
              <a:pPr algn="ctr"/>
              <a:r>
                <a:rPr lang="en-US" altLang="zh-CN" sz="1800" b="1" dirty="0">
                  <a:solidFill>
                    <a:schemeClr val="tx1">
                      <a:alpha val="8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2025</a:t>
              </a:r>
              <a:r>
                <a:rPr lang="zh-CN" altLang="en-US" sz="1800" b="1" dirty="0">
                  <a:solidFill>
                    <a:schemeClr val="tx1">
                      <a:alpha val="8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年</a:t>
              </a:r>
              <a:r>
                <a:rPr lang="en-US" altLang="zh-CN" sz="1800" b="1" dirty="0">
                  <a:solidFill>
                    <a:schemeClr val="tx1">
                      <a:alpha val="8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7</a:t>
              </a:r>
              <a:r>
                <a:rPr lang="zh-CN" altLang="en-US" sz="1800" b="1" dirty="0">
                  <a:solidFill>
                    <a:schemeClr val="tx1">
                      <a:alpha val="8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月</a:t>
              </a:r>
              <a:r>
                <a:rPr lang="en-US" altLang="zh-CN" sz="1800" b="1" dirty="0">
                  <a:solidFill>
                    <a:schemeClr val="tx1">
                      <a:alpha val="8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19</a:t>
              </a:r>
              <a:r>
                <a:rPr lang="zh-CN" altLang="en-US" sz="1800" b="1" dirty="0">
                  <a:solidFill>
                    <a:schemeClr val="tx1">
                      <a:alpha val="8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日</a:t>
              </a:r>
            </a:p>
          </p:txBody>
        </p:sp>
        <p:sp>
          <p:nvSpPr>
            <p:cNvPr id="27" name="iconfont-11122-3633784"/>
            <p:cNvSpPr/>
            <p:nvPr/>
          </p:nvSpPr>
          <p:spPr>
            <a:xfrm>
              <a:off x="5761037" y="5928810"/>
              <a:ext cx="254701" cy="254655"/>
            </a:xfrm>
            <a:custGeom>
              <a:avLst/>
              <a:gdLst>
                <a:gd name="T0" fmla="*/ 5601 w 11203"/>
                <a:gd name="T1" fmla="*/ 0 h 11202"/>
                <a:gd name="T2" fmla="*/ 0 w 11203"/>
                <a:gd name="T3" fmla="*/ 5601 h 11202"/>
                <a:gd name="T4" fmla="*/ 5603 w 11203"/>
                <a:gd name="T5" fmla="*/ 11202 h 11202"/>
                <a:gd name="T6" fmla="*/ 11203 w 11203"/>
                <a:gd name="T7" fmla="*/ 5601 h 11202"/>
                <a:gd name="T8" fmla="*/ 5601 w 11203"/>
                <a:gd name="T9" fmla="*/ 0 h 11202"/>
                <a:gd name="T10" fmla="*/ 8403 w 11203"/>
                <a:gd name="T11" fmla="*/ 6218 h 11202"/>
                <a:gd name="T12" fmla="*/ 5429 w 11203"/>
                <a:gd name="T13" fmla="*/ 6218 h 11202"/>
                <a:gd name="T14" fmla="*/ 5250 w 11203"/>
                <a:gd name="T15" fmla="*/ 6182 h 11202"/>
                <a:gd name="T16" fmla="*/ 4970 w 11203"/>
                <a:gd name="T17" fmla="*/ 5760 h 11202"/>
                <a:gd name="T18" fmla="*/ 4970 w 11203"/>
                <a:gd name="T19" fmla="*/ 2786 h 11202"/>
                <a:gd name="T20" fmla="*/ 5429 w 11203"/>
                <a:gd name="T21" fmla="*/ 2327 h 11202"/>
                <a:gd name="T22" fmla="*/ 5889 w 11203"/>
                <a:gd name="T23" fmla="*/ 2786 h 11202"/>
                <a:gd name="T24" fmla="*/ 5889 w 11203"/>
                <a:gd name="T25" fmla="*/ 5301 h 11202"/>
                <a:gd name="T26" fmla="*/ 8404 w 11203"/>
                <a:gd name="T27" fmla="*/ 5301 h 11202"/>
                <a:gd name="T28" fmla="*/ 8863 w 11203"/>
                <a:gd name="T29" fmla="*/ 5760 h 11202"/>
                <a:gd name="T30" fmla="*/ 8403 w 11203"/>
                <a:gd name="T31" fmla="*/ 6218 h 11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1203" h="11202">
                  <a:moveTo>
                    <a:pt x="5601" y="0"/>
                  </a:moveTo>
                  <a:cubicBezTo>
                    <a:pt x="2507" y="0"/>
                    <a:pt x="0" y="2507"/>
                    <a:pt x="0" y="5601"/>
                  </a:cubicBezTo>
                  <a:cubicBezTo>
                    <a:pt x="0" y="8695"/>
                    <a:pt x="2509" y="11202"/>
                    <a:pt x="5603" y="11202"/>
                  </a:cubicBezTo>
                  <a:cubicBezTo>
                    <a:pt x="8695" y="11202"/>
                    <a:pt x="11203" y="8695"/>
                    <a:pt x="11203" y="5601"/>
                  </a:cubicBezTo>
                  <a:cubicBezTo>
                    <a:pt x="11203" y="2507"/>
                    <a:pt x="8695" y="0"/>
                    <a:pt x="5601" y="0"/>
                  </a:cubicBezTo>
                  <a:close/>
                  <a:moveTo>
                    <a:pt x="8403" y="6218"/>
                  </a:moveTo>
                  <a:lnTo>
                    <a:pt x="5429" y="6218"/>
                  </a:lnTo>
                  <a:cubicBezTo>
                    <a:pt x="5366" y="6218"/>
                    <a:pt x="5305" y="6206"/>
                    <a:pt x="5250" y="6182"/>
                  </a:cubicBezTo>
                  <a:cubicBezTo>
                    <a:pt x="5085" y="6112"/>
                    <a:pt x="4970" y="5950"/>
                    <a:pt x="4970" y="5760"/>
                  </a:cubicBezTo>
                  <a:lnTo>
                    <a:pt x="4970" y="2786"/>
                  </a:lnTo>
                  <a:cubicBezTo>
                    <a:pt x="4970" y="2532"/>
                    <a:pt x="5175" y="2327"/>
                    <a:pt x="5429" y="2327"/>
                  </a:cubicBezTo>
                  <a:cubicBezTo>
                    <a:pt x="5683" y="2327"/>
                    <a:pt x="5889" y="2532"/>
                    <a:pt x="5889" y="2786"/>
                  </a:cubicBezTo>
                  <a:lnTo>
                    <a:pt x="5889" y="5301"/>
                  </a:lnTo>
                  <a:lnTo>
                    <a:pt x="8404" y="5301"/>
                  </a:lnTo>
                  <a:cubicBezTo>
                    <a:pt x="8657" y="5301"/>
                    <a:pt x="8863" y="5506"/>
                    <a:pt x="8863" y="5760"/>
                  </a:cubicBezTo>
                  <a:cubicBezTo>
                    <a:pt x="8863" y="6013"/>
                    <a:pt x="8656" y="6218"/>
                    <a:pt x="8403" y="6218"/>
                  </a:cubicBezTo>
                  <a:close/>
                </a:path>
              </a:pathLst>
            </a:custGeom>
            <a:solidFill>
              <a:schemeClr val="tx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0" name="任意多边形: 形状 29"/>
          <p:cNvSpPr/>
          <p:nvPr/>
        </p:nvSpPr>
        <p:spPr>
          <a:xfrm>
            <a:off x="-8051" y="4402920"/>
            <a:ext cx="12200051" cy="2455080"/>
          </a:xfrm>
          <a:custGeom>
            <a:avLst/>
            <a:gdLst>
              <a:gd name="connsiteX0" fmla="*/ 12200051 w 12200051"/>
              <a:gd name="connsiteY0" fmla="*/ 0 h 2455080"/>
              <a:gd name="connsiteX1" fmla="*/ 12200051 w 12200051"/>
              <a:gd name="connsiteY1" fmla="*/ 2422019 h 2455080"/>
              <a:gd name="connsiteX2" fmla="*/ 12196025 w 12200051"/>
              <a:gd name="connsiteY2" fmla="*/ 2422019 h 2455080"/>
              <a:gd name="connsiteX3" fmla="*/ 12196025 w 12200051"/>
              <a:gd name="connsiteY3" fmla="*/ 2455080 h 2455080"/>
              <a:gd name="connsiteX4" fmla="*/ 4025 w 12200051"/>
              <a:gd name="connsiteY4" fmla="*/ 2455080 h 2455080"/>
              <a:gd name="connsiteX5" fmla="*/ 4025 w 12200051"/>
              <a:gd name="connsiteY5" fmla="*/ 2422019 h 2455080"/>
              <a:gd name="connsiteX6" fmla="*/ 0 w 12200051"/>
              <a:gd name="connsiteY6" fmla="*/ 2422019 h 2455080"/>
              <a:gd name="connsiteX7" fmla="*/ 0 w 12200051"/>
              <a:gd name="connsiteY7" fmla="*/ 189 h 2455080"/>
              <a:gd name="connsiteX8" fmla="*/ 4912585 w 12200051"/>
              <a:gd name="connsiteY8" fmla="*/ 1441177 h 2455080"/>
              <a:gd name="connsiteX9" fmla="*/ 7209513 w 12200051"/>
              <a:gd name="connsiteY9" fmla="*/ 1444596 h 245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200051" h="2455080">
                <a:moveTo>
                  <a:pt x="12200051" y="0"/>
                </a:moveTo>
                <a:lnTo>
                  <a:pt x="12200051" y="2422019"/>
                </a:lnTo>
                <a:lnTo>
                  <a:pt x="12196025" y="2422019"/>
                </a:lnTo>
                <a:lnTo>
                  <a:pt x="12196025" y="2455080"/>
                </a:lnTo>
                <a:lnTo>
                  <a:pt x="4025" y="2455080"/>
                </a:lnTo>
                <a:lnTo>
                  <a:pt x="4025" y="2422019"/>
                </a:lnTo>
                <a:lnTo>
                  <a:pt x="0" y="2422019"/>
                </a:lnTo>
                <a:lnTo>
                  <a:pt x="0" y="189"/>
                </a:lnTo>
                <a:lnTo>
                  <a:pt x="4912585" y="1441177"/>
                </a:lnTo>
                <a:cubicBezTo>
                  <a:pt x="5630052" y="1651699"/>
                  <a:pt x="6489978" y="1652840"/>
                  <a:pt x="7209513" y="1444596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542635" y="2773692"/>
            <a:ext cx="2215671" cy="13106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5000"/>
              </a:lnSpc>
            </a:pPr>
            <a:r>
              <a:rPr lang="zh-CN" altLang="en-US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en-US" altLang="zh-CN" sz="4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ts val="5000"/>
              </a:lnSpc>
            </a:pPr>
            <a:r>
              <a:rPr lang="en-US" altLang="zh-CN" sz="3200" b="1" cap="all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content</a:t>
            </a:r>
            <a:endParaRPr lang="zh-CN" altLang="en-US" sz="4400" b="1" cap="all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953000" y="984290"/>
            <a:ext cx="7239000" cy="4523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3600" b="1" dirty="0">
                <a:solidFill>
                  <a:schemeClr val="accent1">
                    <a:alpha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r>
              <a: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背景</a:t>
            </a:r>
            <a:r>
              <a:rPr lang="zh-CN" altLang="en-US" sz="3600" b="1" kern="1200" dirty="0">
                <a:solidFill>
                  <a:schemeClr val="tx1"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介绍</a:t>
            </a:r>
            <a:endParaRPr lang="en-US" altLang="zh-CN" sz="3600" b="1" kern="1200" dirty="0">
              <a:solidFill>
                <a:schemeClr val="tx1">
                  <a:alpha val="8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en-US" altLang="zh-CN" sz="3600" b="1" dirty="0">
                <a:solidFill>
                  <a:schemeClr val="accent1">
                    <a:alpha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r>
              <a: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思路方法</a:t>
            </a:r>
            <a:endParaRPr lang="en-US" altLang="zh-CN" sz="3600" b="1" dirty="0">
              <a:solidFill>
                <a:schemeClr val="tx1">
                  <a:alpha val="8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en-US" altLang="zh-CN" sz="3600" b="1" dirty="0">
                <a:solidFill>
                  <a:schemeClr val="accent1">
                    <a:alpha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r>
              <a: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结果分析</a:t>
            </a:r>
            <a:endParaRPr lang="zh-CN" altLang="en-US" sz="3600" b="1" dirty="0">
              <a:solidFill>
                <a:schemeClr val="tx1">
                  <a:alpha val="8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en-US" altLang="zh-CN" sz="3600" b="1" dirty="0">
                <a:solidFill>
                  <a:schemeClr val="accent1">
                    <a:alpha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  <a:r>
              <a:rPr lang="en-US" altLang="zh-CN" sz="3600" b="1" kern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sz="3600" b="1" kern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结论展望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536523" y="2816012"/>
            <a:ext cx="2486514" cy="1164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5000"/>
              </a:lnSpc>
            </a:pPr>
            <a:r>
              <a:rPr lang="en-US" altLang="zh-CN" sz="6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</a:p>
          <a:p>
            <a:pPr algn="ctr"/>
            <a:r>
              <a:rPr lang="en-US" altLang="zh-CN" sz="2800" spc="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PART ONE</a:t>
            </a:r>
            <a:endParaRPr lang="zh-CN" altLang="en-US" sz="2800" spc="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243705" y="1819910"/>
            <a:ext cx="4893310" cy="9220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5400" b="1" kern="1200" dirty="0">
                <a:solidFill>
                  <a:schemeClr val="tx1"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背景介绍</a:t>
            </a:r>
            <a:endParaRPr lang="zh-CN" altLang="en-US" sz="5400" dirty="0"/>
          </a:p>
        </p:txBody>
      </p:sp>
      <p:sp>
        <p:nvSpPr>
          <p:cNvPr id="5" name="等腰三角形 4"/>
          <p:cNvSpPr/>
          <p:nvPr/>
        </p:nvSpPr>
        <p:spPr>
          <a:xfrm rot="5400000">
            <a:off x="5330696" y="3571872"/>
            <a:ext cx="191516" cy="165100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5715059" y="3403601"/>
            <a:ext cx="1446755" cy="497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研究背景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5715059" y="3939129"/>
            <a:ext cx="1446755" cy="497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项目目标</a:t>
            </a:r>
          </a:p>
        </p:txBody>
      </p:sp>
      <p:sp>
        <p:nvSpPr>
          <p:cNvPr id="11" name="等腰三角形 10"/>
          <p:cNvSpPr/>
          <p:nvPr/>
        </p:nvSpPr>
        <p:spPr>
          <a:xfrm rot="5400000">
            <a:off x="5330696" y="4116636"/>
            <a:ext cx="191516" cy="165100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5024120" y="2806700"/>
            <a:ext cx="214439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i="0" dirty="0">
                <a:solidFill>
                  <a:srgbClr val="1F232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zh-CN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2"/>
          <p:cNvSpPr/>
          <p:nvPr/>
        </p:nvSpPr>
        <p:spPr>
          <a:xfrm>
            <a:off x="525780" y="1133475"/>
            <a:ext cx="1752600" cy="1724660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886691" y="184727"/>
            <a:ext cx="195580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1.1 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项目背景</a:t>
            </a:r>
          </a:p>
        </p:txBody>
      </p:sp>
      <p:sp>
        <p:nvSpPr>
          <p:cNvPr id="8" name="矩形 7"/>
          <p:cNvSpPr/>
          <p:nvPr/>
        </p:nvSpPr>
        <p:spPr>
          <a:xfrm>
            <a:off x="4765960" y="0"/>
            <a:ext cx="1847273" cy="7850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背景介绍</a:t>
            </a:r>
          </a:p>
        </p:txBody>
      </p:sp>
      <p:sp>
        <p:nvSpPr>
          <p:cNvPr id="9" name="矩形 8"/>
          <p:cNvSpPr/>
          <p:nvPr/>
        </p:nvSpPr>
        <p:spPr>
          <a:xfrm>
            <a:off x="6613233" y="-1"/>
            <a:ext cx="1847273" cy="7850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思路方法</a:t>
            </a:r>
          </a:p>
        </p:txBody>
      </p:sp>
      <p:sp>
        <p:nvSpPr>
          <p:cNvPr id="10" name="矩形 9"/>
          <p:cNvSpPr/>
          <p:nvPr/>
        </p:nvSpPr>
        <p:spPr>
          <a:xfrm>
            <a:off x="8460506" y="0"/>
            <a:ext cx="1847273" cy="7850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项目分析</a:t>
            </a:r>
          </a:p>
        </p:txBody>
      </p:sp>
      <p:sp>
        <p:nvSpPr>
          <p:cNvPr id="11" name="矩形 10"/>
          <p:cNvSpPr/>
          <p:nvPr/>
        </p:nvSpPr>
        <p:spPr>
          <a:xfrm>
            <a:off x="10307779" y="0"/>
            <a:ext cx="1847273" cy="7850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结论展望</a:t>
            </a:r>
          </a:p>
        </p:txBody>
      </p:sp>
      <p:sp>
        <p:nvSpPr>
          <p:cNvPr id="37" name="矩形: 圆角 36"/>
          <p:cNvSpPr/>
          <p:nvPr/>
        </p:nvSpPr>
        <p:spPr>
          <a:xfrm>
            <a:off x="2404110" y="1406525"/>
            <a:ext cx="8709660" cy="201485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文本框 47"/>
          <p:cNvSpPr txBox="1"/>
          <p:nvPr/>
        </p:nvSpPr>
        <p:spPr>
          <a:xfrm>
            <a:off x="2635250" y="1497965"/>
            <a:ext cx="535559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charset="0"/>
              <a:buChar char="n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传统菜系分析依赖主观经验，缺乏量化标准，难以精确比较不同菜系的风味差异</a:t>
            </a:r>
          </a:p>
        </p:txBody>
      </p:sp>
      <p:sp>
        <p:nvSpPr>
          <p:cNvPr id="2" name="椭圆 1"/>
          <p:cNvSpPr/>
          <p:nvPr/>
        </p:nvSpPr>
        <p:spPr>
          <a:xfrm>
            <a:off x="751205" y="1390650"/>
            <a:ext cx="1270000" cy="1250315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传统分析局限</a:t>
            </a:r>
          </a:p>
        </p:txBody>
      </p:sp>
      <p:sp>
        <p:nvSpPr>
          <p:cNvPr id="4" name="椭圆 3"/>
          <p:cNvSpPr/>
          <p:nvPr/>
        </p:nvSpPr>
        <p:spPr>
          <a:xfrm>
            <a:off x="2032206" y="1777479"/>
            <a:ext cx="579120" cy="57912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: 圆角 4"/>
          <p:cNvSpPr/>
          <p:nvPr/>
        </p:nvSpPr>
        <p:spPr>
          <a:xfrm>
            <a:off x="1007745" y="3872230"/>
            <a:ext cx="8652510" cy="114681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9982835" y="3887470"/>
            <a:ext cx="1237615" cy="1189990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技术应用</a:t>
            </a:r>
          </a:p>
        </p:txBody>
      </p:sp>
      <p:sp>
        <p:nvSpPr>
          <p:cNvPr id="13" name="椭圆 12"/>
          <p:cNvSpPr/>
          <p:nvPr/>
        </p:nvSpPr>
        <p:spPr>
          <a:xfrm>
            <a:off x="9463145" y="4150930"/>
            <a:ext cx="579120" cy="57912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1295484" y="3841485"/>
            <a:ext cx="8077037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ClrTx/>
              <a:buSzTx/>
              <a:buFont typeface="Wingdings" panose="05000000000000000000" charset="0"/>
              <a:buChar char="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改编PageRank算法创造性应用于食材共现网络，为菜系分析提供量化工具。</a:t>
            </a:r>
          </a:p>
        </p:txBody>
      </p:sp>
      <p:sp>
        <p:nvSpPr>
          <p:cNvPr id="22" name="矩形: 圆角 4"/>
          <p:cNvSpPr/>
          <p:nvPr/>
        </p:nvSpPr>
        <p:spPr>
          <a:xfrm>
            <a:off x="2604135" y="5476875"/>
            <a:ext cx="8652510" cy="114681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/>
        </p:nvSpPr>
        <p:spPr>
          <a:xfrm>
            <a:off x="1033780" y="5396865"/>
            <a:ext cx="1170940" cy="1088390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核心假设</a:t>
            </a:r>
          </a:p>
        </p:txBody>
      </p:sp>
      <p:sp>
        <p:nvSpPr>
          <p:cNvPr id="25" name="椭圆 24"/>
          <p:cNvSpPr/>
          <p:nvPr/>
        </p:nvSpPr>
        <p:spPr>
          <a:xfrm>
            <a:off x="2221605" y="5746050"/>
            <a:ext cx="579120" cy="57912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25"/>
          <p:cNvSpPr txBox="1"/>
          <p:nvPr/>
        </p:nvSpPr>
        <p:spPr>
          <a:xfrm>
            <a:off x="2891790" y="5473700"/>
            <a:ext cx="832866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charset="0"/>
              <a:buChar char="n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经典菜谱中的食材共现关系，代表了一次关于“烹饪重要性”的相互投票。</a:t>
            </a: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0740" y="969645"/>
            <a:ext cx="3413760" cy="2281555"/>
          </a:xfrm>
          <a:prstGeom prst="rect">
            <a:avLst/>
          </a:prstGeom>
          <a:ln>
            <a:solidFill>
              <a:schemeClr val="bg1"/>
            </a:solidFill>
          </a:ln>
          <a:effectLst>
            <a:reflection blurRad="6350" stA="50000" endA="300" endPos="55000" dir="5400000" sy="-100000" algn="bl" rotWithShape="0"/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bldLvl="0" animBg="1"/>
      <p:bldP spid="22" grpId="1" animBg="1"/>
      <p:bldP spid="24" grpId="0" bldLvl="0" animBg="1"/>
      <p:bldP spid="24" grpId="1" animBg="1"/>
      <p:bldP spid="25" grpId="0" bldLvl="0" animBg="1"/>
      <p:bldP spid="25" grpId="1" animBg="1"/>
      <p:bldP spid="26" grpId="0"/>
      <p:bldP spid="26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886691" y="184727"/>
            <a:ext cx="196723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1.2 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项目目标</a:t>
            </a:r>
          </a:p>
        </p:txBody>
      </p:sp>
      <p:sp>
        <p:nvSpPr>
          <p:cNvPr id="8" name="矩形 7"/>
          <p:cNvSpPr/>
          <p:nvPr/>
        </p:nvSpPr>
        <p:spPr>
          <a:xfrm>
            <a:off x="4765960" y="0"/>
            <a:ext cx="1847273" cy="78509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背景介绍</a:t>
            </a:r>
          </a:p>
        </p:txBody>
      </p:sp>
      <p:sp>
        <p:nvSpPr>
          <p:cNvPr id="9" name="矩形 8"/>
          <p:cNvSpPr/>
          <p:nvPr/>
        </p:nvSpPr>
        <p:spPr>
          <a:xfrm>
            <a:off x="6613233" y="-1"/>
            <a:ext cx="1847273" cy="78509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思路方法</a:t>
            </a:r>
          </a:p>
        </p:txBody>
      </p:sp>
      <p:sp>
        <p:nvSpPr>
          <p:cNvPr id="10" name="矩形 9"/>
          <p:cNvSpPr/>
          <p:nvPr/>
        </p:nvSpPr>
        <p:spPr>
          <a:xfrm>
            <a:off x="8460506" y="0"/>
            <a:ext cx="1847273" cy="78509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结果分析</a:t>
            </a:r>
          </a:p>
        </p:txBody>
      </p:sp>
      <p:sp>
        <p:nvSpPr>
          <p:cNvPr id="59" name="弧形 58"/>
          <p:cNvSpPr/>
          <p:nvPr/>
        </p:nvSpPr>
        <p:spPr>
          <a:xfrm rot="6760109">
            <a:off x="-2405683" y="-9284043"/>
            <a:ext cx="10685130" cy="18767127"/>
          </a:xfrm>
          <a:prstGeom prst="arc">
            <a:avLst>
              <a:gd name="adj1" fmla="val 16200000"/>
              <a:gd name="adj2" fmla="val 21301950"/>
            </a:avLst>
          </a:prstGeom>
          <a:ln w="762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65000">
                  <a:schemeClr val="accent1">
                    <a:lumMod val="5000"/>
                    <a:lumOff val="95000"/>
                  </a:schemeClr>
                </a:gs>
                <a:gs pos="0">
                  <a:schemeClr val="accent1"/>
                </a:gs>
              </a:gsLst>
              <a:lin ang="5400000" scaled="0"/>
            </a:gradFill>
            <a:head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弧形 60"/>
          <p:cNvSpPr/>
          <p:nvPr/>
        </p:nvSpPr>
        <p:spPr>
          <a:xfrm rot="6565729">
            <a:off x="-1992358" y="-8788595"/>
            <a:ext cx="10618855" cy="18650723"/>
          </a:xfrm>
          <a:prstGeom prst="arc">
            <a:avLst>
              <a:gd name="adj1" fmla="val 16200000"/>
              <a:gd name="adj2" fmla="val 21301950"/>
            </a:avLst>
          </a:prstGeom>
          <a:ln w="76200">
            <a:gradFill>
              <a:gsLst>
                <a:gs pos="10000">
                  <a:schemeClr val="accent1">
                    <a:lumMod val="5000"/>
                    <a:lumOff val="95000"/>
                    <a:alpha val="20000"/>
                  </a:schemeClr>
                </a:gs>
                <a:gs pos="80000">
                  <a:schemeClr val="accent1">
                    <a:lumMod val="5000"/>
                    <a:lumOff val="95000"/>
                    <a:alpha val="20000"/>
                  </a:schemeClr>
                </a:gs>
                <a:gs pos="43000">
                  <a:schemeClr val="accent1">
                    <a:alpha val="10000"/>
                  </a:schemeClr>
                </a:gs>
              </a:gsLst>
              <a:lin ang="5400000" scaled="0"/>
            </a:gradFill>
            <a:head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2" name="椭圆 61"/>
          <p:cNvSpPr/>
          <p:nvPr/>
        </p:nvSpPr>
        <p:spPr>
          <a:xfrm>
            <a:off x="2313080" y="5311195"/>
            <a:ext cx="363071" cy="363071"/>
          </a:xfrm>
          <a:prstGeom prst="ellipse">
            <a:avLst/>
          </a:prstGeom>
          <a:gradFill flip="none" rotWithShape="1">
            <a:gsLst>
              <a:gs pos="100000">
                <a:schemeClr val="accent1">
                  <a:lumMod val="70000"/>
                  <a:lumOff val="30000"/>
                </a:schemeClr>
              </a:gs>
              <a:gs pos="0">
                <a:schemeClr val="accent1">
                  <a:lumMod val="27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3" name="椭圆 62"/>
          <p:cNvSpPr/>
          <p:nvPr/>
        </p:nvSpPr>
        <p:spPr>
          <a:xfrm>
            <a:off x="9519069" y="5311478"/>
            <a:ext cx="363071" cy="363071"/>
          </a:xfrm>
          <a:prstGeom prst="ellipse">
            <a:avLst/>
          </a:prstGeom>
          <a:gradFill flip="none" rotWithShape="1">
            <a:gsLst>
              <a:gs pos="100000">
                <a:schemeClr val="accent1">
                  <a:lumMod val="70000"/>
                  <a:lumOff val="30000"/>
                </a:schemeClr>
              </a:gs>
              <a:gs pos="0">
                <a:schemeClr val="accent1">
                  <a:lumMod val="27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4" name="椭圆 63"/>
          <p:cNvSpPr/>
          <p:nvPr/>
        </p:nvSpPr>
        <p:spPr>
          <a:xfrm>
            <a:off x="5915307" y="5968592"/>
            <a:ext cx="363071" cy="363071"/>
          </a:xfrm>
          <a:prstGeom prst="ellipse">
            <a:avLst/>
          </a:prstGeom>
          <a:gradFill flip="none" rotWithShape="1">
            <a:gsLst>
              <a:gs pos="100000">
                <a:schemeClr val="accent1">
                  <a:lumMod val="70000"/>
                  <a:lumOff val="30000"/>
                </a:schemeClr>
              </a:gs>
              <a:gs pos="0">
                <a:schemeClr val="accent1">
                  <a:lumMod val="27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7" name="矩形: 圆角 66"/>
          <p:cNvSpPr/>
          <p:nvPr/>
        </p:nvSpPr>
        <p:spPr>
          <a:xfrm>
            <a:off x="1928052" y="4509833"/>
            <a:ext cx="1135816" cy="461665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目标一</a:t>
            </a:r>
          </a:p>
        </p:txBody>
      </p:sp>
      <p:sp>
        <p:nvSpPr>
          <p:cNvPr id="69" name="矩形: 圆角 68"/>
          <p:cNvSpPr/>
          <p:nvPr/>
        </p:nvSpPr>
        <p:spPr>
          <a:xfrm>
            <a:off x="8971481" y="4509578"/>
            <a:ext cx="1135816" cy="461665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目标三</a:t>
            </a:r>
          </a:p>
        </p:txBody>
      </p:sp>
      <p:sp>
        <p:nvSpPr>
          <p:cNvPr id="70" name="矩形: 圆角 69"/>
          <p:cNvSpPr/>
          <p:nvPr/>
        </p:nvSpPr>
        <p:spPr>
          <a:xfrm>
            <a:off x="5494719" y="5261344"/>
            <a:ext cx="1135816" cy="461665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目标二</a:t>
            </a:r>
          </a:p>
        </p:txBody>
      </p:sp>
      <p:sp>
        <p:nvSpPr>
          <p:cNvPr id="72" name="文本框 71"/>
          <p:cNvSpPr txBox="1"/>
          <p:nvPr/>
        </p:nvSpPr>
        <p:spPr>
          <a:xfrm>
            <a:off x="1050925" y="2152015"/>
            <a:ext cx="2886710" cy="170540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b="0" i="0" kern="1200" dirty="0" err="1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改编</a:t>
            </a:r>
            <a:r>
              <a:rPr b="0" i="0" kern="12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PageRank 算法，建立一个能够量化分析菜系中食材重要性的数学模型。</a:t>
            </a:r>
          </a:p>
        </p:txBody>
      </p:sp>
      <p:sp>
        <p:nvSpPr>
          <p:cNvPr id="74" name="文本框 73"/>
          <p:cNvSpPr txBox="1"/>
          <p:nvPr/>
        </p:nvSpPr>
        <p:spPr>
          <a:xfrm>
            <a:off x="4433570" y="2571115"/>
            <a:ext cx="3067050" cy="216852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0" i="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应用该模型，对鲁、粤、川、淮扬、本帮、东北六大主流菜系的经典菜品进行分析，输出各自的核心食材排行。</a:t>
            </a:r>
          </a:p>
        </p:txBody>
      </p:sp>
      <p:sp>
        <p:nvSpPr>
          <p:cNvPr id="78" name="文本框 77"/>
          <p:cNvSpPr txBox="1"/>
          <p:nvPr/>
        </p:nvSpPr>
        <p:spPr>
          <a:xfrm>
            <a:off x="8002270" y="2000885"/>
            <a:ext cx="3307715" cy="175323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0" i="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以“糖”作为“示踪剂”，深入探索同一种食材在不同菜系文化中所扮演的角色差异，并进行地理位置可视化。</a:t>
            </a:r>
          </a:p>
        </p:txBody>
      </p:sp>
      <p:sp>
        <p:nvSpPr>
          <p:cNvPr id="2" name="矩形 1"/>
          <p:cNvSpPr/>
          <p:nvPr/>
        </p:nvSpPr>
        <p:spPr>
          <a:xfrm>
            <a:off x="1050925" y="1367155"/>
            <a:ext cx="2886710" cy="7848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建立可复现的分析模型</a:t>
            </a:r>
          </a:p>
        </p:txBody>
      </p:sp>
      <p:sp>
        <p:nvSpPr>
          <p:cNvPr id="3" name="矩形 2"/>
          <p:cNvSpPr/>
          <p:nvPr/>
        </p:nvSpPr>
        <p:spPr>
          <a:xfrm>
            <a:off x="4428490" y="1915795"/>
            <a:ext cx="3095625" cy="6553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识别六大菜系的核心食材</a:t>
            </a:r>
          </a:p>
        </p:txBody>
      </p:sp>
      <p:sp>
        <p:nvSpPr>
          <p:cNvPr id="4" name="矩形 3"/>
          <p:cNvSpPr/>
          <p:nvPr/>
        </p:nvSpPr>
        <p:spPr>
          <a:xfrm>
            <a:off x="8002270" y="1344930"/>
            <a:ext cx="3351530" cy="65595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进行专题对比分析</a:t>
            </a:r>
          </a:p>
        </p:txBody>
      </p:sp>
      <p:sp>
        <p:nvSpPr>
          <p:cNvPr id="6" name="矩形 5"/>
          <p:cNvSpPr/>
          <p:nvPr/>
        </p:nvSpPr>
        <p:spPr>
          <a:xfrm>
            <a:off x="4817110" y="635"/>
            <a:ext cx="1847215" cy="8007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背景介绍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10480675" y="154305"/>
            <a:ext cx="140462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结论展望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500488" y="2816012"/>
            <a:ext cx="2558585" cy="1164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5000"/>
              </a:lnSpc>
            </a:pPr>
            <a:r>
              <a:rPr lang="en-US" altLang="zh-CN" sz="6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</a:p>
          <a:p>
            <a:pPr algn="ctr"/>
            <a:r>
              <a:rPr lang="en-US" altLang="zh-CN" sz="2800" spc="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PART TWO</a:t>
            </a:r>
            <a:endParaRPr lang="zh-CN" altLang="en-US" sz="2800" spc="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074110" y="1935387"/>
            <a:ext cx="6096000" cy="9220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5400" b="1" kern="1200" dirty="0">
                <a:solidFill>
                  <a:schemeClr val="tx1"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思路</a:t>
            </a:r>
            <a:r>
              <a:rPr lang="zh-CN" altLang="en-US" sz="5400" b="1" dirty="0">
                <a:solidFill>
                  <a:schemeClr val="tx1"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与方法</a:t>
            </a:r>
          </a:p>
        </p:txBody>
      </p:sp>
      <p:sp>
        <p:nvSpPr>
          <p:cNvPr id="5" name="等腰三角形 4"/>
          <p:cNvSpPr/>
          <p:nvPr>
            <p:custDataLst>
              <p:tags r:id="rId1"/>
            </p:custDataLst>
          </p:nvPr>
        </p:nvSpPr>
        <p:spPr>
          <a:xfrm rot="5400000">
            <a:off x="5301123" y="3579260"/>
            <a:ext cx="191516" cy="165100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>
            <p:custDataLst>
              <p:tags r:id="rId2"/>
            </p:custDataLst>
          </p:nvPr>
        </p:nvSpPr>
        <p:spPr>
          <a:xfrm>
            <a:off x="5685790" y="3411220"/>
            <a:ext cx="2391410" cy="497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核心算法</a:t>
            </a:r>
          </a:p>
        </p:txBody>
      </p:sp>
      <p:sp>
        <p:nvSpPr>
          <p:cNvPr id="9" name="文本框 8"/>
          <p:cNvSpPr txBox="1"/>
          <p:nvPr>
            <p:custDataLst>
              <p:tags r:id="rId3"/>
            </p:custDataLst>
          </p:nvPr>
        </p:nvSpPr>
        <p:spPr>
          <a:xfrm>
            <a:off x="5685790" y="4491990"/>
            <a:ext cx="2354580" cy="497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数据集构建</a:t>
            </a:r>
          </a:p>
        </p:txBody>
      </p:sp>
      <p:sp>
        <p:nvSpPr>
          <p:cNvPr id="10" name="文本框 9"/>
          <p:cNvSpPr txBox="1"/>
          <p:nvPr>
            <p:custDataLst>
              <p:tags r:id="rId4"/>
            </p:custDataLst>
          </p:nvPr>
        </p:nvSpPr>
        <p:spPr>
          <a:xfrm>
            <a:off x="5685790" y="3944620"/>
            <a:ext cx="2736215" cy="51117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模型构建</a:t>
            </a:r>
          </a:p>
        </p:txBody>
      </p:sp>
      <p:sp>
        <p:nvSpPr>
          <p:cNvPr id="11" name="等腰三角形 10"/>
          <p:cNvSpPr/>
          <p:nvPr>
            <p:custDataLst>
              <p:tags r:id="rId5"/>
            </p:custDataLst>
          </p:nvPr>
        </p:nvSpPr>
        <p:spPr>
          <a:xfrm rot="5400000">
            <a:off x="5301123" y="4124024"/>
            <a:ext cx="191516" cy="165100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等腰三角形 11"/>
          <p:cNvSpPr/>
          <p:nvPr>
            <p:custDataLst>
              <p:tags r:id="rId6"/>
            </p:custDataLst>
          </p:nvPr>
        </p:nvSpPr>
        <p:spPr>
          <a:xfrm rot="5400000">
            <a:off x="5301123" y="4650316"/>
            <a:ext cx="191516" cy="165100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167898" y="2873258"/>
            <a:ext cx="275082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Approach and Methods</a:t>
            </a:r>
            <a:endParaRPr lang="zh-CN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等腰三角形 6"/>
          <p:cNvSpPr/>
          <p:nvPr>
            <p:custDataLst>
              <p:tags r:id="rId7"/>
            </p:custDataLst>
          </p:nvPr>
        </p:nvSpPr>
        <p:spPr>
          <a:xfrm rot="5400000">
            <a:off x="5312553" y="5173556"/>
            <a:ext cx="191516" cy="165100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>
            <p:custDataLst>
              <p:tags r:id="rId8"/>
            </p:custDataLst>
          </p:nvPr>
        </p:nvSpPr>
        <p:spPr>
          <a:xfrm>
            <a:off x="5689600" y="5029200"/>
            <a:ext cx="2354580" cy="497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实现流程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4765960" y="0"/>
            <a:ext cx="1847273" cy="78509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背景介绍</a:t>
            </a:r>
          </a:p>
        </p:txBody>
      </p:sp>
      <p:sp>
        <p:nvSpPr>
          <p:cNvPr id="9" name="矩形 8"/>
          <p:cNvSpPr/>
          <p:nvPr/>
        </p:nvSpPr>
        <p:spPr>
          <a:xfrm>
            <a:off x="6613233" y="-1"/>
            <a:ext cx="1847273" cy="7850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思路方法</a:t>
            </a:r>
          </a:p>
        </p:txBody>
      </p:sp>
      <p:sp>
        <p:nvSpPr>
          <p:cNvPr id="10" name="矩形 9"/>
          <p:cNvSpPr/>
          <p:nvPr/>
        </p:nvSpPr>
        <p:spPr>
          <a:xfrm>
            <a:off x="8460506" y="0"/>
            <a:ext cx="1847273" cy="7850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项目分析</a:t>
            </a:r>
          </a:p>
        </p:txBody>
      </p:sp>
      <p:sp>
        <p:nvSpPr>
          <p:cNvPr id="11" name="矩形 10"/>
          <p:cNvSpPr/>
          <p:nvPr/>
        </p:nvSpPr>
        <p:spPr>
          <a:xfrm>
            <a:off x="10307779" y="0"/>
            <a:ext cx="1847273" cy="7850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结论展望</a:t>
            </a:r>
          </a:p>
        </p:txBody>
      </p:sp>
      <p:sp>
        <p:nvSpPr>
          <p:cNvPr id="14" name="矩形: 圆角 22"/>
          <p:cNvSpPr/>
          <p:nvPr/>
        </p:nvSpPr>
        <p:spPr>
          <a:xfrm>
            <a:off x="1042035" y="1323051"/>
            <a:ext cx="5053965" cy="461645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/>
            <a:r>
              <a:rPr lang="en-US" altLang="zh-CN" sz="2000" b="1" dirty="0">
                <a:solidFill>
                  <a:srgbClr val="F8FA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计算 PageRank 值的公式为：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886691" y="184727"/>
            <a:ext cx="375666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2.1</a:t>
            </a:r>
            <a:r>
              <a:rPr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核心算法：PageRank</a:t>
            </a:r>
            <a:endParaRPr lang="en-US" altLang="zh-CN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035" y="1924685"/>
            <a:ext cx="6350635" cy="162115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3525" y="1467485"/>
            <a:ext cx="4972050" cy="451548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4465" y="3512820"/>
            <a:ext cx="4499610" cy="323659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10307779" y="0"/>
            <a:ext cx="1847273" cy="7850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结论展望</a:t>
            </a:r>
          </a:p>
        </p:txBody>
      </p:sp>
      <p:cxnSp>
        <p:nvCxnSpPr>
          <p:cNvPr id="56" name="直接箭头连接符 55"/>
          <p:cNvCxnSpPr/>
          <p:nvPr/>
        </p:nvCxnSpPr>
        <p:spPr>
          <a:xfrm>
            <a:off x="1272988" y="1887967"/>
            <a:ext cx="9108141" cy="0"/>
          </a:xfrm>
          <a:prstGeom prst="straightConnector1">
            <a:avLst/>
          </a:prstGeom>
          <a:ln w="19050"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椭圆 57"/>
          <p:cNvSpPr/>
          <p:nvPr/>
        </p:nvSpPr>
        <p:spPr>
          <a:xfrm>
            <a:off x="2790753" y="1725869"/>
            <a:ext cx="324196" cy="324196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44000">
                <a:schemeClr val="accent1"/>
              </a:gs>
              <a:gs pos="83000">
                <a:schemeClr val="accent1"/>
              </a:gs>
              <a:gs pos="100000">
                <a:schemeClr val="accent1"/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glow rad="101600">
              <a:schemeClr val="accent3">
                <a:satMod val="175000"/>
                <a:alpha val="40000"/>
              </a:schemeClr>
            </a:glow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椭圆 58"/>
          <p:cNvSpPr/>
          <p:nvPr/>
        </p:nvSpPr>
        <p:spPr>
          <a:xfrm>
            <a:off x="5637170" y="1717557"/>
            <a:ext cx="324196" cy="324196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44000">
                <a:schemeClr val="accent1"/>
              </a:gs>
              <a:gs pos="83000">
                <a:schemeClr val="accent1"/>
              </a:gs>
              <a:gs pos="100000">
                <a:schemeClr val="accent1"/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glow rad="101600">
              <a:schemeClr val="accent3">
                <a:satMod val="175000"/>
                <a:alpha val="40000"/>
              </a:schemeClr>
            </a:glow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椭圆 59"/>
          <p:cNvSpPr/>
          <p:nvPr/>
        </p:nvSpPr>
        <p:spPr>
          <a:xfrm>
            <a:off x="8483587" y="1725872"/>
            <a:ext cx="324196" cy="324196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44000">
                <a:schemeClr val="accent1"/>
              </a:gs>
              <a:gs pos="83000">
                <a:schemeClr val="accent1"/>
              </a:gs>
              <a:gs pos="100000">
                <a:schemeClr val="accent1"/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glow rad="101600">
              <a:schemeClr val="accent3">
                <a:satMod val="175000"/>
                <a:alpha val="40000"/>
              </a:schemeClr>
            </a:glow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6" name="组合 65"/>
          <p:cNvGrpSpPr/>
          <p:nvPr/>
        </p:nvGrpSpPr>
        <p:grpSpPr>
          <a:xfrm>
            <a:off x="1714500" y="2516505"/>
            <a:ext cx="2477135" cy="2448560"/>
            <a:chOff x="1712420" y="2951028"/>
            <a:chExt cx="2477195" cy="3722242"/>
          </a:xfrm>
        </p:grpSpPr>
        <p:sp>
          <p:nvSpPr>
            <p:cNvPr id="63" name="矩形: 折角 62"/>
            <p:cNvSpPr/>
            <p:nvPr/>
          </p:nvSpPr>
          <p:spPr>
            <a:xfrm>
              <a:off x="1720735" y="3308465"/>
              <a:ext cx="2468880" cy="3364805"/>
            </a:xfrm>
            <a:prstGeom prst="foldedCorner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矩形: 一个圆顶角，剪去另一个顶角 63"/>
            <p:cNvSpPr/>
            <p:nvPr/>
          </p:nvSpPr>
          <p:spPr>
            <a:xfrm>
              <a:off x="1712420" y="2951028"/>
              <a:ext cx="2339397" cy="728810"/>
            </a:xfrm>
            <a:prstGeom prst="snipRoundRect">
              <a:avLst>
                <a:gd name="adj1" fmla="val 50000"/>
                <a:gd name="adj2" fmla="val 50000"/>
              </a:avLst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经典</a:t>
              </a:r>
              <a:r>
                <a:rPr lang="en-US" altLang="zh-CN" dirty="0"/>
                <a:t>PageRank</a:t>
              </a:r>
            </a:p>
          </p:txBody>
        </p:sp>
      </p:grpSp>
      <p:grpSp>
        <p:nvGrpSpPr>
          <p:cNvPr id="67" name="组合 66"/>
          <p:cNvGrpSpPr/>
          <p:nvPr/>
        </p:nvGrpSpPr>
        <p:grpSpPr>
          <a:xfrm>
            <a:off x="4560570" y="2477770"/>
            <a:ext cx="2477135" cy="2485390"/>
            <a:chOff x="1712420" y="2951028"/>
            <a:chExt cx="2477195" cy="3722242"/>
          </a:xfrm>
        </p:grpSpPr>
        <p:sp>
          <p:nvSpPr>
            <p:cNvPr id="68" name="矩形: 折角 67"/>
            <p:cNvSpPr/>
            <p:nvPr/>
          </p:nvSpPr>
          <p:spPr>
            <a:xfrm>
              <a:off x="1720735" y="3308465"/>
              <a:ext cx="2468880" cy="3364805"/>
            </a:xfrm>
            <a:prstGeom prst="foldedCorner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矩形: 一个圆顶角，剪去另一个顶角 68"/>
            <p:cNvSpPr/>
            <p:nvPr/>
          </p:nvSpPr>
          <p:spPr>
            <a:xfrm>
              <a:off x="1712420" y="2951028"/>
              <a:ext cx="2339397" cy="775071"/>
            </a:xfrm>
            <a:prstGeom prst="snipRoundRect">
              <a:avLst>
                <a:gd name="adj1" fmla="val 50000"/>
                <a:gd name="adj2" fmla="val 50000"/>
              </a:avLst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本模型调整</a:t>
              </a:r>
            </a:p>
          </p:txBody>
        </p:sp>
      </p:grpSp>
      <p:grpSp>
        <p:nvGrpSpPr>
          <p:cNvPr id="70" name="组合 69"/>
          <p:cNvGrpSpPr/>
          <p:nvPr/>
        </p:nvGrpSpPr>
        <p:grpSpPr>
          <a:xfrm>
            <a:off x="7407275" y="2475230"/>
            <a:ext cx="2477135" cy="2489200"/>
            <a:chOff x="1712420" y="2951028"/>
            <a:chExt cx="2477195" cy="3722242"/>
          </a:xfrm>
        </p:grpSpPr>
        <p:sp>
          <p:nvSpPr>
            <p:cNvPr id="71" name="矩形: 折角 70"/>
            <p:cNvSpPr/>
            <p:nvPr/>
          </p:nvSpPr>
          <p:spPr>
            <a:xfrm>
              <a:off x="1720735" y="3308465"/>
              <a:ext cx="2468880" cy="3364805"/>
            </a:xfrm>
            <a:prstGeom prst="foldedCorner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矩形: 一个圆顶角，剪去另一个顶角 71"/>
            <p:cNvSpPr/>
            <p:nvPr/>
          </p:nvSpPr>
          <p:spPr>
            <a:xfrm>
              <a:off x="1712420" y="2951028"/>
              <a:ext cx="2339397" cy="772935"/>
            </a:xfrm>
            <a:prstGeom prst="snipRoundRect">
              <a:avLst>
                <a:gd name="adj1" fmla="val 50000"/>
                <a:gd name="adj2" fmla="val 50000"/>
              </a:avLst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PR</a:t>
              </a:r>
              <a:r>
                <a:rPr lang="zh-CN" altLang="en-US" dirty="0"/>
                <a:t>值新含义</a:t>
              </a:r>
            </a:p>
          </p:txBody>
        </p:sp>
      </p:grpSp>
      <p:sp>
        <p:nvSpPr>
          <p:cNvPr id="73" name="矩形 72"/>
          <p:cNvSpPr/>
          <p:nvPr/>
        </p:nvSpPr>
        <p:spPr>
          <a:xfrm flipH="1">
            <a:off x="1722564" y="3065564"/>
            <a:ext cx="2468881" cy="1753235"/>
          </a:xfrm>
          <a:prstGeom prst="rect">
            <a:avLst/>
          </a:prstGeom>
          <a:ln>
            <a:noFill/>
          </a:ln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经典PageRank应用于有向图，衡量网页</a:t>
            </a:r>
            <a:r>
              <a:rPr lang="zh-CN" altLang="en-US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权威性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，基于链接指向。</a:t>
            </a:r>
          </a:p>
        </p:txBody>
      </p:sp>
      <p:sp>
        <p:nvSpPr>
          <p:cNvPr id="74" name="矩形 73"/>
          <p:cNvSpPr/>
          <p:nvPr/>
        </p:nvSpPr>
        <p:spPr>
          <a:xfrm flipH="1">
            <a:off x="4577299" y="3065564"/>
            <a:ext cx="2468881" cy="1753235"/>
          </a:xfrm>
          <a:prstGeom prst="rect">
            <a:avLst/>
          </a:prstGeom>
          <a:ln>
            <a:noFill/>
          </a:ln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本模型应用无向图，衡量</a:t>
            </a:r>
            <a:r>
              <a:rPr lang="zh-CN" altLang="en-US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食材中心性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，关注食材在风味网络中的枢纽地位。</a:t>
            </a:r>
          </a:p>
        </p:txBody>
      </p:sp>
      <p:sp>
        <p:nvSpPr>
          <p:cNvPr id="75" name="矩形 74"/>
          <p:cNvSpPr/>
          <p:nvPr/>
        </p:nvSpPr>
        <p:spPr>
          <a:xfrm flipH="1">
            <a:off x="7437567" y="3036044"/>
            <a:ext cx="2468881" cy="876202"/>
          </a:xfrm>
          <a:prstGeom prst="rect">
            <a:avLst/>
          </a:prstGeom>
          <a:ln>
            <a:noFill/>
          </a:ln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高PR = </a:t>
            </a:r>
            <a:r>
              <a:rPr lang="zh-CN" altLang="en-US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枢纽性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（如酱油连接多食材）</a:t>
            </a:r>
          </a:p>
        </p:txBody>
      </p:sp>
      <p:sp>
        <p:nvSpPr>
          <p:cNvPr id="6" name="矩形 5"/>
          <p:cNvSpPr/>
          <p:nvPr/>
        </p:nvSpPr>
        <p:spPr>
          <a:xfrm>
            <a:off x="4789455" y="1270"/>
            <a:ext cx="1847273" cy="78509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背景介绍</a:t>
            </a:r>
          </a:p>
        </p:txBody>
      </p:sp>
      <p:sp>
        <p:nvSpPr>
          <p:cNvPr id="12" name="矩形 11"/>
          <p:cNvSpPr/>
          <p:nvPr/>
        </p:nvSpPr>
        <p:spPr>
          <a:xfrm>
            <a:off x="6613233" y="2539"/>
            <a:ext cx="1847273" cy="7850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思路方法</a:t>
            </a:r>
          </a:p>
        </p:txBody>
      </p:sp>
      <p:sp>
        <p:nvSpPr>
          <p:cNvPr id="15" name="矩形 14"/>
          <p:cNvSpPr/>
          <p:nvPr/>
        </p:nvSpPr>
        <p:spPr>
          <a:xfrm>
            <a:off x="8460506" y="0"/>
            <a:ext cx="1847273" cy="7850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项目分析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886691" y="184727"/>
            <a:ext cx="349440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2.2 </a:t>
            </a:r>
            <a:r>
              <a:rPr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模型构建的核心假设</a:t>
            </a:r>
          </a:p>
        </p:txBody>
      </p:sp>
      <p:sp>
        <p:nvSpPr>
          <p:cNvPr id="17" name="矩形: 圆角 22"/>
          <p:cNvSpPr/>
          <p:nvPr/>
        </p:nvSpPr>
        <p:spPr>
          <a:xfrm>
            <a:off x="761365" y="5419725"/>
            <a:ext cx="10669270" cy="78486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/>
            <a:r>
              <a:rPr lang="en-US" altLang="zh-CN" sz="2000" b="1" dirty="0">
                <a:solidFill>
                  <a:srgbClr val="F8FA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核心假设：在一道经典菜品中</a:t>
            </a:r>
          </a:p>
          <a:p>
            <a:pPr marL="0" indent="0" algn="ctr"/>
            <a:r>
              <a:rPr lang="en-US" altLang="zh-CN" sz="2000" b="1" dirty="0">
                <a:solidFill>
                  <a:srgbClr val="F8FA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共同出现的食材，可以被视为它们在“烹饪重要性”上进行了一次相互投票。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886691" y="184727"/>
            <a:ext cx="349440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2.4 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代码展示与实现流程</a:t>
            </a:r>
          </a:p>
        </p:txBody>
      </p:sp>
      <p:sp>
        <p:nvSpPr>
          <p:cNvPr id="8" name="矩形 7"/>
          <p:cNvSpPr/>
          <p:nvPr/>
        </p:nvSpPr>
        <p:spPr>
          <a:xfrm>
            <a:off x="4765960" y="0"/>
            <a:ext cx="1847273" cy="78509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背景介绍</a:t>
            </a:r>
          </a:p>
        </p:txBody>
      </p:sp>
      <p:sp>
        <p:nvSpPr>
          <p:cNvPr id="9" name="矩形 8"/>
          <p:cNvSpPr/>
          <p:nvPr/>
        </p:nvSpPr>
        <p:spPr>
          <a:xfrm>
            <a:off x="6613233" y="-1"/>
            <a:ext cx="1847273" cy="7850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思路方法</a:t>
            </a:r>
          </a:p>
        </p:txBody>
      </p:sp>
      <p:sp>
        <p:nvSpPr>
          <p:cNvPr id="10" name="矩形 9"/>
          <p:cNvSpPr/>
          <p:nvPr/>
        </p:nvSpPr>
        <p:spPr>
          <a:xfrm>
            <a:off x="8460506" y="0"/>
            <a:ext cx="1847273" cy="7850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项目分析</a:t>
            </a:r>
          </a:p>
        </p:txBody>
      </p:sp>
      <p:sp>
        <p:nvSpPr>
          <p:cNvPr id="11" name="矩形 10"/>
          <p:cNvSpPr/>
          <p:nvPr/>
        </p:nvSpPr>
        <p:spPr>
          <a:xfrm>
            <a:off x="10307779" y="0"/>
            <a:ext cx="1847273" cy="7850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结论展望</a:t>
            </a:r>
          </a:p>
        </p:txBody>
      </p:sp>
      <p:sp>
        <p:nvSpPr>
          <p:cNvPr id="4" name="椭圆 3"/>
          <p:cNvSpPr/>
          <p:nvPr/>
        </p:nvSpPr>
        <p:spPr>
          <a:xfrm>
            <a:off x="4898010" y="2384675"/>
            <a:ext cx="2089800" cy="2089800"/>
          </a:xfrm>
          <a:prstGeom prst="ellipse">
            <a:avLst/>
          </a:prstGeom>
          <a:ln>
            <a:noFill/>
          </a:ln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实现流程</a:t>
            </a:r>
          </a:p>
        </p:txBody>
      </p:sp>
      <p:cxnSp>
        <p:nvCxnSpPr>
          <p:cNvPr id="19" name="连接符: 曲线 18"/>
          <p:cNvCxnSpPr/>
          <p:nvPr/>
        </p:nvCxnSpPr>
        <p:spPr>
          <a:xfrm>
            <a:off x="6987540" y="3425825"/>
            <a:ext cx="1268730" cy="10795"/>
          </a:xfrm>
          <a:prstGeom prst="curvedConnector3">
            <a:avLst>
              <a:gd name="adj1" fmla="val 50050"/>
            </a:avLst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连接符: 曲线 14"/>
          <p:cNvCxnSpPr/>
          <p:nvPr/>
        </p:nvCxnSpPr>
        <p:spPr>
          <a:xfrm rot="5400000" flipH="1" flipV="1">
            <a:off x="6769367" y="1958217"/>
            <a:ext cx="1730700" cy="1242496"/>
          </a:xfrm>
          <a:prstGeom prst="curvedConnector2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连接符: 曲线 16"/>
          <p:cNvCxnSpPr/>
          <p:nvPr/>
        </p:nvCxnSpPr>
        <p:spPr>
          <a:xfrm rot="16200000" flipH="1">
            <a:off x="6768243" y="3670991"/>
            <a:ext cx="1732949" cy="1242495"/>
          </a:xfrm>
          <a:prstGeom prst="curvedConnector2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: 圆角 5"/>
          <p:cNvSpPr/>
          <p:nvPr/>
        </p:nvSpPr>
        <p:spPr>
          <a:xfrm>
            <a:off x="8282305" y="1323340"/>
            <a:ext cx="1511300" cy="568960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网络构建</a:t>
            </a:r>
          </a:p>
        </p:txBody>
      </p:sp>
      <p:sp>
        <p:nvSpPr>
          <p:cNvPr id="26" name="矩形: 圆角 25"/>
          <p:cNvSpPr/>
          <p:nvPr/>
        </p:nvSpPr>
        <p:spPr>
          <a:xfrm>
            <a:off x="8302320" y="3147279"/>
            <a:ext cx="1512440" cy="568800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算法执行</a:t>
            </a:r>
          </a:p>
        </p:txBody>
      </p:sp>
      <p:sp>
        <p:nvSpPr>
          <p:cNvPr id="25" name="矩形: 圆角 24"/>
          <p:cNvSpPr/>
          <p:nvPr/>
        </p:nvSpPr>
        <p:spPr>
          <a:xfrm>
            <a:off x="8334705" y="5134830"/>
            <a:ext cx="1512440" cy="568800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可视化呈现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8282305" y="1957070"/>
            <a:ext cx="3935095" cy="1353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无向图：每个菜系独立构建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节点：食材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边：食材共现关系</a:t>
            </a:r>
          </a:p>
          <a:p>
            <a:pPr algn="l"/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8341360" y="3814445"/>
            <a:ext cx="3935095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工具：Python NetworkX 库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函数：pagerank（加权边）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输出：食材PR值（核心度量化）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8394700" y="5538470"/>
            <a:ext cx="3935095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 algn="l">
              <a:buFont typeface="Arial" panose="020B0604020202020204" pitchFamily="34" charset="0"/>
              <a:buNone/>
            </a:pP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Matplotlib：PR值条形图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Folium：交互式地理地图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F95EBEE7-AA68-A6CE-77D0-9B85CE224DC8}"/>
              </a:ext>
            </a:extLst>
          </p:cNvPr>
          <p:cNvSpPr txBox="1"/>
          <p:nvPr/>
        </p:nvSpPr>
        <p:spPr>
          <a:xfrm>
            <a:off x="417643" y="1386651"/>
            <a:ext cx="4432500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在</a:t>
            </a:r>
            <a:r>
              <a:rPr lang="zh-CN" altLang="en-US" b="1" dirty="0"/>
              <a:t>每一轮</a:t>
            </a:r>
            <a:r>
              <a:rPr lang="zh-CN" altLang="en-US" dirty="0"/>
              <a:t>循环中，对于网络中的</a:t>
            </a:r>
            <a:r>
              <a:rPr lang="zh-CN" altLang="en-US" b="1" dirty="0"/>
              <a:t>每一个</a:t>
            </a:r>
            <a:r>
              <a:rPr lang="zh-CN" altLang="en-US" dirty="0"/>
              <a:t>食材</a:t>
            </a:r>
            <a:r>
              <a:rPr lang="zh-CN" altLang="en-GB" dirty="0"/>
              <a:t>，</a:t>
            </a:r>
            <a:r>
              <a:rPr lang="zh-CN" altLang="en-US" dirty="0"/>
              <a:t>程序会执行以下计算来更新它的</a:t>
            </a:r>
            <a:r>
              <a:rPr lang="en-GB" altLang="zh-CN" dirty="0"/>
              <a:t>PR</a:t>
            </a:r>
            <a:r>
              <a:rPr lang="zh-CN" altLang="en-US" dirty="0"/>
              <a:t>值：</a:t>
            </a:r>
            <a:endParaRPr lang="en-US" altLang="zh-CN" dirty="0"/>
          </a:p>
          <a:p>
            <a:pPr algn="ctr"/>
            <a:endParaRPr lang="en-US" altLang="zh-CN" dirty="0"/>
          </a:p>
          <a:p>
            <a:r>
              <a:rPr lang="en-US" altLang="zh-CN" dirty="0"/>
              <a:t>1.</a:t>
            </a:r>
            <a:r>
              <a:rPr lang="zh-CN" altLang="en-US" dirty="0"/>
              <a:t>计算来自邻居的“投票”总和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2.</a:t>
            </a:r>
            <a:r>
              <a:rPr lang="zh-CN" altLang="en-US" dirty="0"/>
              <a:t>引入“随机性”</a:t>
            </a:r>
            <a:r>
              <a:rPr lang="en-US" altLang="zh-CN" dirty="0"/>
              <a:t>——</a:t>
            </a:r>
            <a:r>
              <a:rPr lang="zh-CN" altLang="en-US" dirty="0"/>
              <a:t>阻尼系数 </a:t>
            </a:r>
            <a:r>
              <a:rPr lang="en-US" altLang="zh-CN" dirty="0"/>
              <a:t>d</a:t>
            </a:r>
          </a:p>
          <a:p>
            <a:endParaRPr lang="en-US" altLang="zh-CN" dirty="0"/>
          </a:p>
          <a:p>
            <a:r>
              <a:rPr lang="en-US" altLang="zh-CN" dirty="0"/>
              <a:t>3.</a:t>
            </a:r>
            <a:r>
              <a:rPr lang="zh-CN" altLang="en-US" dirty="0"/>
              <a:t>判断是否收敛</a:t>
            </a:r>
            <a:endParaRPr lang="en-US" altLang="zh-CN" dirty="0"/>
          </a:p>
          <a:p>
            <a:endParaRPr lang="en-US" altLang="zh-CN" b="1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pPr algn="ctr"/>
            <a:endParaRPr kumimoji="1"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85448A76-B01B-C6BC-C275-62CCD1E6221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7867" t="1" r="49696" b="10968"/>
          <a:stretch>
            <a:fillRect/>
          </a:stretch>
        </p:blipFill>
        <p:spPr>
          <a:xfrm>
            <a:off x="368558" y="3691475"/>
            <a:ext cx="1424940" cy="1443355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A855CB17-BDE0-E5BA-E5EB-A64CBF42E33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8578" r="8515" b="8073"/>
          <a:stretch>
            <a:fillRect/>
          </a:stretch>
        </p:blipFill>
        <p:spPr>
          <a:xfrm>
            <a:off x="2521030" y="3668429"/>
            <a:ext cx="2089800" cy="1490284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89E4423C-B92F-C44C-4B52-071A76EB42F0}"/>
              </a:ext>
            </a:extLst>
          </p:cNvPr>
          <p:cNvSpPr txBox="1"/>
          <p:nvPr/>
        </p:nvSpPr>
        <p:spPr>
          <a:xfrm>
            <a:off x="359703" y="5096064"/>
            <a:ext cx="168938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“随机跳转”带来的基础分数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CB921AED-54DE-7680-9117-3AD9AC5A63A1}"/>
              </a:ext>
            </a:extLst>
          </p:cNvPr>
          <p:cNvSpPr txBox="1"/>
          <p:nvPr/>
        </p:nvSpPr>
        <p:spPr>
          <a:xfrm>
            <a:off x="2853657" y="5096063"/>
            <a:ext cx="200727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从邻居的“投票”中获得的分数</a:t>
            </a: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88.51692913385833,&quot;left&quot;:418.4512598425196,&quot;top&quot;:268.6,&quot;width&quot;:247.59874015748036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88.51692913385833,&quot;left&quot;:418.4512598425196,&quot;top&quot;:268.6,&quot;width&quot;:247.59874015748036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88.51692913385833,&quot;left&quot;:418.4512598425196,&quot;top&quot;:268.6,&quot;width&quot;:247.59874015748036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88.51692913385833,&quot;left&quot;:418.4512598425196,&quot;top&quot;:268.6,&quot;width&quot;:247.59874015748036}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88.51692913385833,&quot;left&quot;:418.4512598425196,&quot;top&quot;:268.6,&quot;width&quot;:247.59874015748036}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88.51692913385833,&quot;left&quot;:418.4512598425196,&quot;top&quot;:268.6,&quot;width&quot;:247.59874015748036}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88.51692913385833,&quot;left&quot;:418.4512598425196,&quot;top&quot;:268.6,&quot;width&quot;:247.59874015748036}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88.51692913385833,&quot;left&quot;:418.4512598425196,&quot;top&quot;:268.6,&quot;width&quot;:247.59874015748036}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492*233"/>
  <p:tag name="TABLE_ENDDRAG_RECT" val="437*72*493*233"/>
</p:tagLst>
</file>

<file path=ppt/theme/theme1.xml><?xml version="1.0" encoding="utf-8"?>
<a:theme xmlns:a="http://schemas.openxmlformats.org/drawingml/2006/main" name="Office 主题​​">
  <a:themeElements>
    <a:clrScheme name="自定义 18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911D22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134D92"/>
      </a:hlink>
      <a:folHlink>
        <a:srgbClr val="954F72"/>
      </a:folHlink>
    </a:clrScheme>
    <a:fontScheme name="font">
      <a:majorFont>
        <a:latin typeface="等线 Light"/>
        <a:ea typeface="等线 Light"/>
        <a:cs typeface=""/>
      </a:majorFont>
      <a:minorFont>
        <a:latin typeface="等线"/>
        <a:ea typeface="等线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ctr">
          <a:defRPr sz="2800" b="1" dirty="0" smtClean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</TotalTime>
  <Words>954</Words>
  <Application>Microsoft Macintosh PowerPoint</Application>
  <PresentationFormat>宽屏</PresentationFormat>
  <Paragraphs>221</Paragraphs>
  <Slides>18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7" baseType="lpstr">
      <vt:lpstr>等线</vt:lpstr>
      <vt:lpstr>等线 Light</vt:lpstr>
      <vt:lpstr>宋体</vt:lpstr>
      <vt:lpstr>微软雅黑</vt:lpstr>
      <vt:lpstr>微软雅黑 Light</vt:lpstr>
      <vt:lpstr>Arial</vt:lpstr>
      <vt:lpstr>Times New Roman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伟征 赵</dc:creator>
  <cp:lastModifiedBy>Zhao, Yang</cp:lastModifiedBy>
  <cp:revision>41</cp:revision>
  <dcterms:created xsi:type="dcterms:W3CDTF">2025-07-19T14:00:39Z</dcterms:created>
  <dcterms:modified xsi:type="dcterms:W3CDTF">2025-07-24T04:02:38Z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2052-5.7.1.8092</vt:lpwstr>
  </property>
</Properties>
</file>